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8" r:id="rId3"/>
    <p:sldId id="1320" r:id="rId4"/>
    <p:sldId id="1322" r:id="rId5"/>
    <p:sldId id="261" r:id="rId6"/>
    <p:sldId id="1323" r:id="rId7"/>
    <p:sldId id="1324" r:id="rId8"/>
    <p:sldId id="264" r:id="rId9"/>
    <p:sldId id="1325" r:id="rId10"/>
    <p:sldId id="1326" r:id="rId11"/>
    <p:sldId id="267" r:id="rId12"/>
    <p:sldId id="1327" r:id="rId13"/>
    <p:sldId id="1328" r:id="rId14"/>
    <p:sldId id="1336"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A6E3C-643B-6BF0-466F-8C1E450D5DBE}" v="3" dt="2026-03-17T12:35:11.132"/>
    <p1510:client id="{08829D13-FB82-1B6D-543D-3CC1CAD97CFD}" v="28" dt="2026-03-17T14:48:54.535"/>
    <p1510:client id="{0CAEB5D0-68AD-5962-A9E3-533132CC05AF}" v="10" dt="2026-03-17T15:48:19.934"/>
    <p1510:client id="{0D8EADBF-A4E9-8463-0FFE-46D49CB6A5B7}" v="3" dt="2026-03-17T10:08:33.977"/>
    <p1510:client id="{1221ACDB-119B-9A74-D270-7351C6691A05}" v="3" dt="2026-03-17T18:13:41.229"/>
    <p1510:client id="{18B2D9EA-3A6B-999C-73F6-1793998A022B}" v="166" dt="2026-03-17T07:25:25.920"/>
    <p1510:client id="{388B4667-DD29-4EA2-B736-5C870EA5F854}" v="2" dt="2026-03-17T15:56:52.221"/>
    <p1510:client id="{3E61CF63-7164-A75A-DE2F-88DB1FEFF906}" v="6" dt="2026-03-17T18:47:37.529"/>
    <p1510:client id="{4DBC6FD5-FAEF-B481-9FAC-7A1D4D96E194}" v="65" dt="2026-03-17T07:44:41.126"/>
    <p1510:client id="{802B2924-BF18-BD43-6FCB-B22E2769515F}" v="138" dt="2026-03-17T11:39:02.796"/>
    <p1510:client id="{8E7991FE-5AF5-40D3-8644-7F01DE12DD05}" v="185" dt="2026-03-17T18:29:26.647"/>
    <p1510:client id="{A2A53628-3278-F8EB-1C33-0D10D0BC96D1}" v="37" dt="2026-03-17T07:07:50.244"/>
    <p1510:client id="{C4F4771A-AFC9-230F-ECC5-7E1812C54123}" v="8" dt="2026-03-17T11:52:42.378"/>
    <p1510:client id="{D2F49DAC-39ED-02DC-8272-402DA54CB7E2}" v="356" dt="2026-03-17T17:04:11.092"/>
    <p1510:client id="{D5918D88-0D66-A2AC-918F-2753BED9A097}" v="5" dt="2026-03-17T18:27:41.139"/>
    <p1510:client id="{DA46229A-97DD-40C9-9FC6-2B1C2A9366AF}" v="1" dt="2026-03-17T12:00:16.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94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924B1-EDEF-4CF9-9DD0-0BE3BC60F1F2}" type="datetimeFigureOut">
              <a:t>3/27/2026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304E3-106E-4650-A2CC-CA5B7BCD9B18}" type="slidenum">
              <a:t>‹#›</a:t>
            </a:fld>
            <a:endParaRPr lang="en-GB"/>
          </a:p>
        </p:txBody>
      </p:sp>
    </p:spTree>
    <p:extLst>
      <p:ext uri="{BB962C8B-B14F-4D97-AF65-F5344CB8AC3E}">
        <p14:creationId xmlns:p14="http://schemas.microsoft.com/office/powerpoint/2010/main" val="201775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21.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1C46"/>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C9CB2D5-D2A8-D21F-1028-6B0FC207EFB8}"/>
              </a:ext>
            </a:extLst>
          </p:cNvPr>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2"/>
            <a:stretch>
              <a:fillRect l="-2729"/>
            </a:stretch>
          </a:blipFill>
        </p:spPr>
        <p:txBody>
          <a:bodyPr/>
          <a:lstStyle/>
          <a:p>
            <a:endParaRPr lang="en-GB"/>
          </a:p>
        </p:txBody>
      </p:sp>
      <p:sp>
        <p:nvSpPr>
          <p:cNvPr id="3" name="Freeform 3"/>
          <p:cNvSpPr/>
          <p:nvPr/>
        </p:nvSpPr>
        <p:spPr>
          <a:xfrm>
            <a:off x="-902128" y="5507555"/>
            <a:ext cx="19835244" cy="6372072"/>
          </a:xfrm>
          <a:custGeom>
            <a:avLst/>
            <a:gdLst/>
            <a:ahLst/>
            <a:cxnLst/>
            <a:rect l="l" t="t" r="r" b="b"/>
            <a:pathLst>
              <a:path w="19835244" h="6372072">
                <a:moveTo>
                  <a:pt x="0" y="0"/>
                </a:moveTo>
                <a:lnTo>
                  <a:pt x="19835243" y="0"/>
                </a:lnTo>
                <a:lnTo>
                  <a:pt x="19835243" y="6372072"/>
                </a:lnTo>
                <a:lnTo>
                  <a:pt x="0" y="6372072"/>
                </a:lnTo>
                <a:lnTo>
                  <a:pt x="0" y="0"/>
                </a:lnTo>
                <a:close/>
              </a:path>
            </a:pathLst>
          </a:custGeom>
          <a:blipFill>
            <a:blip r:embed="rId3"/>
            <a:stretch>
              <a:fillRect/>
            </a:stretch>
          </a:blipFill>
        </p:spPr>
        <p:txBody>
          <a:bodyPr/>
          <a:lstStyle/>
          <a:p>
            <a:endParaRPr lang="en-GB"/>
          </a:p>
        </p:txBody>
      </p:sp>
      <p:sp>
        <p:nvSpPr>
          <p:cNvPr id="4" name="Freeform 4"/>
          <p:cNvSpPr/>
          <p:nvPr/>
        </p:nvSpPr>
        <p:spPr>
          <a:xfrm>
            <a:off x="12717876" y="798037"/>
            <a:ext cx="5050839" cy="2902204"/>
          </a:xfrm>
          <a:custGeom>
            <a:avLst/>
            <a:gdLst/>
            <a:ahLst/>
            <a:cxnLst/>
            <a:rect l="l" t="t" r="r" b="b"/>
            <a:pathLst>
              <a:path w="5050839" h="2902204">
                <a:moveTo>
                  <a:pt x="0" y="0"/>
                </a:moveTo>
                <a:lnTo>
                  <a:pt x="5050839" y="0"/>
                </a:lnTo>
                <a:lnTo>
                  <a:pt x="5050839" y="2902203"/>
                </a:lnTo>
                <a:lnTo>
                  <a:pt x="0" y="2902203"/>
                </a:lnTo>
                <a:lnTo>
                  <a:pt x="0" y="0"/>
                </a:lnTo>
                <a:close/>
              </a:path>
            </a:pathLst>
          </a:custGeom>
          <a:blipFill>
            <a:blip r:embed="rId4"/>
            <a:stretch>
              <a:fillRect r="-14935"/>
            </a:stretch>
          </a:blipFill>
        </p:spPr>
        <p:txBody>
          <a:bodyPr/>
          <a:lstStyle/>
          <a:p>
            <a:endParaRPr lang="en-GB"/>
          </a:p>
        </p:txBody>
      </p:sp>
      <p:sp>
        <p:nvSpPr>
          <p:cNvPr id="5" name="TextBox 5"/>
          <p:cNvSpPr txBox="1"/>
          <p:nvPr/>
        </p:nvSpPr>
        <p:spPr>
          <a:xfrm>
            <a:off x="802792" y="1266825"/>
            <a:ext cx="12858964" cy="5225148"/>
          </a:xfrm>
          <a:prstGeom prst="rect">
            <a:avLst/>
          </a:prstGeom>
        </p:spPr>
        <p:txBody>
          <a:bodyPr lIns="0" tIns="0" rIns="0" bIns="0" rtlCol="0" anchor="t">
            <a:spAutoFit/>
          </a:bodyPr>
          <a:lstStyle/>
          <a:p>
            <a:pPr algn="l">
              <a:lnSpc>
                <a:spcPts val="13268"/>
              </a:lnSpc>
            </a:pPr>
            <a:r>
              <a:rPr lang="en-US" sz="15750" b="1">
                <a:solidFill>
                  <a:srgbClr val="FFFFFF"/>
                </a:solidFill>
                <a:latin typeface="Avenir Next"/>
                <a:ea typeface="Avenir Ultra-Bold"/>
                <a:cs typeface="Avenir Ultra-Bold"/>
                <a:sym typeface="Avenir Ultra-Bold"/>
              </a:rPr>
              <a:t>GET</a:t>
            </a:r>
            <a:endParaRPr lang="en-US" sz="15750" b="1">
              <a:solidFill>
                <a:srgbClr val="FFFFFF"/>
              </a:solidFill>
              <a:latin typeface="Avenir Next"/>
              <a:ea typeface="Avenir Ultra-Bold"/>
              <a:cs typeface="Avenir Ultra-Bold"/>
            </a:endParaRPr>
          </a:p>
          <a:p>
            <a:pPr algn="l">
              <a:lnSpc>
                <a:spcPts val="13268"/>
              </a:lnSpc>
            </a:pPr>
            <a:r>
              <a:rPr lang="en-US" sz="15750" b="1">
                <a:solidFill>
                  <a:srgbClr val="FFFFFF"/>
                </a:solidFill>
                <a:latin typeface="Avenir Next"/>
                <a:ea typeface="Avenir Ultra-Bold"/>
                <a:cs typeface="Avenir Ultra-Bold"/>
                <a:sym typeface="Avenir Ultra-Bold"/>
              </a:rPr>
              <a:t>FUTURE</a:t>
            </a:r>
            <a:endParaRPr lang="en-US" sz="15750" b="1">
              <a:solidFill>
                <a:srgbClr val="FFFFFF"/>
              </a:solidFill>
              <a:latin typeface="Avenir Next"/>
              <a:ea typeface="Avenir Ultra-Bold"/>
              <a:cs typeface="Avenir Ultra-Bold"/>
            </a:endParaRPr>
          </a:p>
          <a:p>
            <a:pPr algn="l">
              <a:lnSpc>
                <a:spcPts val="13268"/>
              </a:lnSpc>
            </a:pPr>
            <a:r>
              <a:rPr lang="en-US" sz="15750" b="1">
                <a:solidFill>
                  <a:srgbClr val="FFFFFF"/>
                </a:solidFill>
                <a:latin typeface="Avenir Next"/>
                <a:ea typeface="Avenir Ultra-Bold"/>
                <a:cs typeface="Avenir Ultra-Bold"/>
                <a:sym typeface="Avenir Ultra-Bold"/>
              </a:rPr>
              <a:t>READY</a:t>
            </a:r>
            <a:endParaRPr lang="en-US" sz="15750" b="1">
              <a:solidFill>
                <a:srgbClr val="FFFFFF"/>
              </a:solidFill>
              <a:latin typeface="Avenir Next"/>
              <a:ea typeface="Avenir Ultra-Bold"/>
              <a:cs typeface="Avenir Ultra-Bold"/>
            </a:endParaRPr>
          </a:p>
        </p:txBody>
      </p:sp>
      <p:sp>
        <p:nvSpPr>
          <p:cNvPr id="6" name="TextBox 6"/>
          <p:cNvSpPr txBox="1"/>
          <p:nvPr/>
        </p:nvSpPr>
        <p:spPr>
          <a:xfrm>
            <a:off x="859942" y="6713755"/>
            <a:ext cx="12858964" cy="817340"/>
          </a:xfrm>
          <a:prstGeom prst="rect">
            <a:avLst/>
          </a:prstGeom>
        </p:spPr>
        <p:txBody>
          <a:bodyPr lIns="0" tIns="0" rIns="0" bIns="0" rtlCol="0" anchor="t">
            <a:spAutoFit/>
          </a:bodyPr>
          <a:lstStyle/>
          <a:p>
            <a:pPr algn="l">
              <a:lnSpc>
                <a:spcPts val="5961"/>
              </a:lnSpc>
            </a:pPr>
            <a:r>
              <a:rPr lang="en-US" sz="7050" b="1">
                <a:solidFill>
                  <a:srgbClr val="FFFFFF"/>
                </a:solidFill>
                <a:latin typeface="Avenir Next"/>
                <a:ea typeface="Avenir Bold"/>
                <a:cs typeface="Avenir Bold"/>
                <a:sym typeface="Avenir Bold"/>
              </a:rPr>
              <a:t>Our Strategy 2031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in front of a group of people&#10;&#10;AI-generated content may be incorrect.">
            <a:extLst>
              <a:ext uri="{FF2B5EF4-FFF2-40B4-BE49-F238E27FC236}">
                <a16:creationId xmlns:a16="http://schemas.microsoft.com/office/drawing/2014/main" id="{96A9D51A-70BC-341D-8C66-8ECCAFBFC379}"/>
              </a:ext>
            </a:extLst>
          </p:cNvPr>
          <p:cNvPicPr>
            <a:picLocks noChangeAspect="1"/>
          </p:cNvPicPr>
          <p:nvPr/>
        </p:nvPicPr>
        <p:blipFill>
          <a:blip r:embed="rId2"/>
          <a:stretch>
            <a:fillRect/>
          </a:stretch>
        </p:blipFill>
        <p:spPr>
          <a:xfrm>
            <a:off x="0" y="0"/>
            <a:ext cx="18288000" cy="10287000"/>
          </a:xfrm>
          <a:prstGeom prst="rect">
            <a:avLst/>
          </a:prstGeom>
        </p:spPr>
      </p:pic>
      <p:sp>
        <p:nvSpPr>
          <p:cNvPr id="12" name="TextBox 12"/>
          <p:cNvSpPr txBox="1"/>
          <p:nvPr/>
        </p:nvSpPr>
        <p:spPr>
          <a:xfrm>
            <a:off x="772708" y="2191752"/>
            <a:ext cx="13314930" cy="4814331"/>
          </a:xfrm>
          <a:prstGeom prst="rect">
            <a:avLst/>
          </a:prstGeom>
        </p:spPr>
        <p:txBody>
          <a:bodyPr wrap="square" lIns="0" tIns="0" rIns="0" bIns="0" rtlCol="0" anchor="t">
            <a:spAutoFit/>
          </a:bodyPr>
          <a:lstStyle/>
          <a:p>
            <a:pPr marL="345440" lvl="1">
              <a:lnSpc>
                <a:spcPts val="4160"/>
              </a:lnSpc>
            </a:pPr>
            <a:r>
              <a:rPr lang="en-US" sz="3200">
                <a:solidFill>
                  <a:srgbClr val="041C46"/>
                </a:solidFill>
                <a:latin typeface="Avenir Next"/>
                <a:ea typeface="Avenir" panose="02000503020000020003"/>
                <a:cs typeface="Avenir" panose="02000503020000020003"/>
                <a:sym typeface="Avenir"/>
              </a:rPr>
              <a:t>Deliver transformative curriculum that anticipates the needs of tomorrow’s society</a:t>
            </a:r>
            <a:endParaRPr lang="en-US" sz="3200">
              <a:solidFill>
                <a:srgbClr val="041C46"/>
              </a:solidFill>
              <a:latin typeface="Avenir Next"/>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Expand our pathways for additional, specialist and high needs education</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Further enhance our reputation as a leading sports college</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Deliver employability and digital skills accreditation for all students</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Build stronger relationships with schools to support enhanced readiness for students arriving at SGS</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Learning that goes beyond the classroom</a:t>
            </a:r>
            <a:endParaRPr lang="en-US" sz="3200">
              <a:solidFill>
                <a:srgbClr val="041C46"/>
              </a:solidFill>
              <a:latin typeface="Avenir Next"/>
              <a:ea typeface="Avenir" panose="02000503020000020003"/>
              <a:cs typeface="Avenir" panose="02000503020000020003"/>
            </a:endParaRPr>
          </a:p>
        </p:txBody>
      </p:sp>
      <p:pic>
        <p:nvPicPr>
          <p:cNvPr id="2" name="Picture 1" descr="A green circle with black center&#10;&#10;Description automatically generated">
            <a:extLst>
              <a:ext uri="{FF2B5EF4-FFF2-40B4-BE49-F238E27FC236}">
                <a16:creationId xmlns:a16="http://schemas.microsoft.com/office/drawing/2014/main" id="{3C1E50AE-8992-2030-AA49-3F51ABDE8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57" y="3238851"/>
            <a:ext cx="408503" cy="408503"/>
          </a:xfrm>
          <a:prstGeom prst="rect">
            <a:avLst/>
          </a:prstGeom>
        </p:spPr>
      </p:pic>
      <p:pic>
        <p:nvPicPr>
          <p:cNvPr id="3" name="Picture 2" descr="A blue circle with black background&#10;&#10;Description automatically generated">
            <a:extLst>
              <a:ext uri="{FF2B5EF4-FFF2-40B4-BE49-F238E27FC236}">
                <a16:creationId xmlns:a16="http://schemas.microsoft.com/office/drawing/2014/main" id="{D6B6A0A4-1E8A-C034-C472-C0C19BAF2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65" y="2252712"/>
            <a:ext cx="408503" cy="408503"/>
          </a:xfrm>
          <a:prstGeom prst="rect">
            <a:avLst/>
          </a:prstGeom>
        </p:spPr>
      </p:pic>
      <p:sp>
        <p:nvSpPr>
          <p:cNvPr id="4" name="TextBox 12">
            <a:extLst>
              <a:ext uri="{FF2B5EF4-FFF2-40B4-BE49-F238E27FC236}">
                <a16:creationId xmlns:a16="http://schemas.microsoft.com/office/drawing/2014/main" id="{8E133ED6-3AAC-108C-1B6F-2C0B65104BF8}"/>
              </a:ext>
            </a:extLst>
          </p:cNvPr>
          <p:cNvSpPr txBox="1"/>
          <p:nvPr/>
        </p:nvSpPr>
        <p:spPr>
          <a:xfrm>
            <a:off x="568457" y="1146783"/>
            <a:ext cx="14058900" cy="757836"/>
          </a:xfrm>
          <a:prstGeom prst="rect">
            <a:avLst/>
          </a:prstGeom>
        </p:spPr>
        <p:txBody>
          <a:bodyPr wrap="square" lIns="0" tIns="0" rIns="0" bIns="0" rtlCol="0" anchor="t">
            <a:spAutoFit/>
          </a:bodyPr>
          <a:lstStyle/>
          <a:p>
            <a:pPr algn="l">
              <a:lnSpc>
                <a:spcPts val="5771"/>
              </a:lnSpc>
            </a:pPr>
            <a:r>
              <a:rPr lang="en-US" sz="5150" b="1">
                <a:solidFill>
                  <a:srgbClr val="041C46"/>
                </a:solidFill>
                <a:latin typeface="Avenir Next"/>
                <a:ea typeface="Avenir Bold"/>
                <a:cs typeface="Avenir Bold"/>
                <a:sym typeface="Avenir Bold"/>
              </a:rPr>
              <a:t>What will we do to deliver this outcome?</a:t>
            </a:r>
            <a:endParaRPr lang="en-US" sz="5150" b="1">
              <a:solidFill>
                <a:srgbClr val="041C46"/>
              </a:solidFill>
              <a:latin typeface="Avenir Next"/>
              <a:ea typeface="Avenir Bold"/>
              <a:cs typeface="Avenir Bold"/>
            </a:endParaRPr>
          </a:p>
        </p:txBody>
      </p:sp>
      <p:pic>
        <p:nvPicPr>
          <p:cNvPr id="5" name="Picture 4" descr="A blue circle with black background&#10;&#10;Description automatically generated">
            <a:extLst>
              <a:ext uri="{FF2B5EF4-FFF2-40B4-BE49-F238E27FC236}">
                <a16:creationId xmlns:a16="http://schemas.microsoft.com/office/drawing/2014/main" id="{FBB8BAEE-A301-6A48-55F7-183A5648B3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457" y="3792633"/>
            <a:ext cx="408503" cy="408503"/>
          </a:xfrm>
          <a:prstGeom prst="rect">
            <a:avLst/>
          </a:prstGeom>
        </p:spPr>
      </p:pic>
      <p:pic>
        <p:nvPicPr>
          <p:cNvPr id="6" name="Picture 5" descr="A green circle with black center&#10;&#10;Description automatically generated">
            <a:extLst>
              <a:ext uri="{FF2B5EF4-FFF2-40B4-BE49-F238E27FC236}">
                <a16:creationId xmlns:a16="http://schemas.microsoft.com/office/drawing/2014/main" id="{9601129C-AFD1-B3E3-E442-854068769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57" y="4335442"/>
            <a:ext cx="408503" cy="408503"/>
          </a:xfrm>
          <a:prstGeom prst="rect">
            <a:avLst/>
          </a:prstGeom>
        </p:spPr>
      </p:pic>
      <p:pic>
        <p:nvPicPr>
          <p:cNvPr id="7" name="Picture 6" descr="A blue circle with black background&#10;&#10;Description automatically generated">
            <a:extLst>
              <a:ext uri="{FF2B5EF4-FFF2-40B4-BE49-F238E27FC236}">
                <a16:creationId xmlns:a16="http://schemas.microsoft.com/office/drawing/2014/main" id="{E8D67115-D530-3355-6EB3-020F05DC1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97" y="4846179"/>
            <a:ext cx="408503" cy="408503"/>
          </a:xfrm>
          <a:prstGeom prst="rect">
            <a:avLst/>
          </a:prstGeom>
        </p:spPr>
      </p:pic>
      <p:pic>
        <p:nvPicPr>
          <p:cNvPr id="9" name="Picture 8" descr="A green circle with black center&#10;&#10;Description automatically generated">
            <a:extLst>
              <a:ext uri="{FF2B5EF4-FFF2-40B4-BE49-F238E27FC236}">
                <a16:creationId xmlns:a16="http://schemas.microsoft.com/office/drawing/2014/main" id="{A5C5FCD5-957A-3A66-1EDD-3E30D185A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57" y="5917848"/>
            <a:ext cx="408503" cy="4085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1C46"/>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406DE70A-3827-620D-FDFD-972DD11EBB2D}"/>
              </a:ext>
            </a:extLst>
          </p:cNvPr>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2"/>
            <a:stretch>
              <a:fillRect l="-2729"/>
            </a:stretch>
          </a:blipFill>
        </p:spPr>
        <p:txBody>
          <a:bodyPr/>
          <a:lstStyle/>
          <a:p>
            <a:endParaRPr lang="en-GB"/>
          </a:p>
        </p:txBody>
      </p:sp>
      <p:sp>
        <p:nvSpPr>
          <p:cNvPr id="2" name="Freeform 2"/>
          <p:cNvSpPr/>
          <p:nvPr/>
        </p:nvSpPr>
        <p:spPr>
          <a:xfrm>
            <a:off x="362150" y="7907675"/>
            <a:ext cx="4365559" cy="1904475"/>
          </a:xfrm>
          <a:custGeom>
            <a:avLst/>
            <a:gdLst/>
            <a:ahLst/>
            <a:cxnLst/>
            <a:rect l="l" t="t" r="r" b="b"/>
            <a:pathLst>
              <a:path w="4365559" h="1904475">
                <a:moveTo>
                  <a:pt x="0" y="0"/>
                </a:moveTo>
                <a:lnTo>
                  <a:pt x="4365558" y="0"/>
                </a:lnTo>
                <a:lnTo>
                  <a:pt x="4365558" y="1904475"/>
                </a:lnTo>
                <a:lnTo>
                  <a:pt x="0" y="1904475"/>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10920977" y="5298320"/>
            <a:ext cx="6462148" cy="4115705"/>
            <a:chOff x="0" y="0"/>
            <a:chExt cx="8616197" cy="5487607"/>
          </a:xfrm>
        </p:grpSpPr>
        <p:pic>
          <p:nvPicPr>
            <p:cNvPr id="4" name="Picture 4"/>
            <p:cNvPicPr>
              <a:picLocks noChangeAspect="1"/>
            </p:cNvPicPr>
            <p:nvPr/>
          </p:nvPicPr>
          <p:blipFill>
            <a:blip r:embed="rId4"/>
            <a:srcRect t="2145" b="2145"/>
            <a:stretch>
              <a:fillRect/>
            </a:stretch>
          </p:blipFill>
          <p:spPr>
            <a:xfrm>
              <a:off x="0" y="0"/>
              <a:ext cx="8616197" cy="5487607"/>
            </a:xfrm>
            <a:prstGeom prst="rect">
              <a:avLst/>
            </a:prstGeom>
          </p:spPr>
        </p:pic>
      </p:grpSp>
      <p:sp>
        <p:nvSpPr>
          <p:cNvPr id="5" name="TextBox 5"/>
          <p:cNvSpPr txBox="1"/>
          <p:nvPr/>
        </p:nvSpPr>
        <p:spPr>
          <a:xfrm>
            <a:off x="1028700" y="2164349"/>
            <a:ext cx="9895277" cy="1564531"/>
          </a:xfrm>
          <a:prstGeom prst="rect">
            <a:avLst/>
          </a:prstGeom>
        </p:spPr>
        <p:txBody>
          <a:bodyPr wrap="square" lIns="0" tIns="0" rIns="0" bIns="0" rtlCol="0" anchor="t">
            <a:spAutoFit/>
          </a:bodyPr>
          <a:lstStyle/>
          <a:p>
            <a:pPr algn="l">
              <a:lnSpc>
                <a:spcPts val="12210"/>
              </a:lnSpc>
            </a:pPr>
            <a:r>
              <a:rPr lang="en-US" sz="11000" b="1">
                <a:solidFill>
                  <a:srgbClr val="FFFFFF"/>
                </a:solidFill>
                <a:latin typeface="Avenir Next"/>
                <a:ea typeface="Avenir Bold"/>
                <a:cs typeface="Avenir Bold"/>
                <a:sym typeface="Avenir Bold"/>
              </a:rPr>
              <a:t>ENJOYMENT​</a:t>
            </a:r>
            <a:endParaRPr lang="en-US" sz="11000" b="1">
              <a:solidFill>
                <a:srgbClr val="FFFFFF"/>
              </a:solidFill>
              <a:latin typeface="Avenir Next"/>
              <a:ea typeface="Avenir Bold"/>
              <a:cs typeface="Avenir Bold"/>
            </a:endParaRPr>
          </a:p>
        </p:txBody>
      </p:sp>
      <p:sp>
        <p:nvSpPr>
          <p:cNvPr id="6" name="TextBox 6"/>
          <p:cNvSpPr txBox="1"/>
          <p:nvPr/>
        </p:nvSpPr>
        <p:spPr>
          <a:xfrm>
            <a:off x="1028700" y="4054908"/>
            <a:ext cx="9412139" cy="2920543"/>
          </a:xfrm>
          <a:prstGeom prst="rect">
            <a:avLst/>
          </a:prstGeom>
        </p:spPr>
        <p:txBody>
          <a:bodyPr lIns="0" tIns="0" rIns="0" bIns="0" rtlCol="0" anchor="t">
            <a:spAutoFit/>
          </a:bodyPr>
          <a:lstStyle/>
          <a:p>
            <a:pPr>
              <a:lnSpc>
                <a:spcPts val="4550"/>
              </a:lnSpc>
            </a:pPr>
            <a:r>
              <a:rPr lang="en-US" sz="3500">
                <a:solidFill>
                  <a:srgbClr val="FFFFFF"/>
                </a:solidFill>
                <a:latin typeface="Avenir Next"/>
                <a:ea typeface="Avenir"/>
                <a:cs typeface="Avenir"/>
                <a:sym typeface="Avenir"/>
              </a:rPr>
              <a:t>We provide brilliant experiences every day by creating an inspiring, inclusive and supportive environment where students thrive, our people feel valued and stakeholders engage in genuine partnership. </a:t>
            </a:r>
          </a:p>
        </p:txBody>
      </p:sp>
      <p:sp>
        <p:nvSpPr>
          <p:cNvPr id="7" name="TextBox 7"/>
          <p:cNvSpPr txBox="1"/>
          <p:nvPr/>
        </p:nvSpPr>
        <p:spPr>
          <a:xfrm>
            <a:off x="1028700" y="1147351"/>
            <a:ext cx="7220149" cy="1000274"/>
          </a:xfrm>
          <a:prstGeom prst="rect">
            <a:avLst/>
          </a:prstGeom>
        </p:spPr>
        <p:txBody>
          <a:bodyPr lIns="0" tIns="0" rIns="0" bIns="0" rtlCol="0" anchor="t">
            <a:spAutoFit/>
          </a:bodyPr>
          <a:lstStyle/>
          <a:p>
            <a:pPr algn="l">
              <a:lnSpc>
                <a:spcPts val="7769"/>
              </a:lnSpc>
              <a:spcBef>
                <a:spcPct val="0"/>
              </a:spcBef>
            </a:pPr>
            <a:r>
              <a:rPr lang="en-US" sz="6950">
                <a:solidFill>
                  <a:srgbClr val="FFFFFF"/>
                </a:solidFill>
                <a:latin typeface="Avenir Next"/>
                <a:ea typeface="Avenir"/>
                <a:cs typeface="Avenir"/>
                <a:sym typeface="Avenir"/>
              </a:rPr>
              <a:t>We Are About...​</a:t>
            </a:r>
            <a:endParaRPr lang="en-US" sz="6950">
              <a:solidFill>
                <a:srgbClr val="FFFFFF"/>
              </a:solidFill>
              <a:latin typeface="Avenir Next"/>
              <a:ea typeface="Avenir"/>
              <a:cs typeface="Avenir"/>
            </a:endParaRPr>
          </a:p>
        </p:txBody>
      </p:sp>
      <p:grpSp>
        <p:nvGrpSpPr>
          <p:cNvPr id="8" name="Group 8"/>
          <p:cNvGrpSpPr/>
          <p:nvPr/>
        </p:nvGrpSpPr>
        <p:grpSpPr>
          <a:xfrm>
            <a:off x="10920977" y="1028700"/>
            <a:ext cx="6462148" cy="4114800"/>
            <a:chOff x="0" y="0"/>
            <a:chExt cx="8616197" cy="5486400"/>
          </a:xfrm>
        </p:grpSpPr>
        <p:pic>
          <p:nvPicPr>
            <p:cNvPr id="9" name="Picture 9"/>
            <p:cNvPicPr>
              <a:picLocks noChangeAspect="1"/>
            </p:cNvPicPr>
            <p:nvPr/>
          </p:nvPicPr>
          <p:blipFill>
            <a:blip r:embed="rId5"/>
            <a:srcRect t="2156" b="2156"/>
            <a:stretch>
              <a:fillRect/>
            </a:stretch>
          </p:blipFill>
          <p:spPr>
            <a:xfrm>
              <a:off x="0" y="0"/>
              <a:ext cx="8616197" cy="5486400"/>
            </a:xfrm>
            <a:prstGeom prst="rect">
              <a:avLst/>
            </a:prstGeom>
          </p:spPr>
        </p:pic>
      </p:grpSp>
      <p:sp>
        <p:nvSpPr>
          <p:cNvPr id="10" name="Freeform 10"/>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6"/>
            <a:stretch>
              <a:fillRect t="-3163" b="-3163"/>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86AFA3-172E-C5EF-83A7-E823FD630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8"/>
          <p:cNvSpPr txBox="1"/>
          <p:nvPr/>
        </p:nvSpPr>
        <p:spPr>
          <a:xfrm>
            <a:off x="2152650" y="1900221"/>
            <a:ext cx="9156422" cy="984885"/>
          </a:xfrm>
          <a:prstGeom prst="rect">
            <a:avLst/>
          </a:prstGeom>
        </p:spPr>
        <p:txBody>
          <a:bodyPr wrap="square" lIns="0" tIns="0" rIns="0" bIns="0" rtlCol="0" anchor="t">
            <a:spAutoFit/>
          </a:bodyPr>
          <a:lstStyle/>
          <a:p>
            <a:pPr marL="345440" lvl="1" algn="l"/>
            <a:r>
              <a:rPr lang="en-US" sz="3200" b="1">
                <a:solidFill>
                  <a:srgbClr val="041C46"/>
                </a:solidFill>
                <a:latin typeface="Avenir Next"/>
                <a:ea typeface="Avenir" panose="02000503020000020003"/>
                <a:cs typeface="Avenir" panose="02000503020000020003"/>
                <a:sym typeface="Avenir"/>
              </a:rPr>
              <a:t>High attendance - </a:t>
            </a:r>
            <a:r>
              <a:rPr lang="en-US" sz="3200">
                <a:solidFill>
                  <a:srgbClr val="041C46"/>
                </a:solidFill>
                <a:latin typeface="Avenir Next"/>
                <a:ea typeface="Avenir" panose="02000503020000020003"/>
                <a:cs typeface="Avenir" panose="02000503020000020003"/>
                <a:sym typeface="Avenir"/>
              </a:rPr>
              <a:t>demonstrating the desire of our students to come to college</a:t>
            </a:r>
            <a:endParaRPr lang="en-US">
              <a:solidFill>
                <a:srgbClr val="041C46"/>
              </a:solidFill>
              <a:latin typeface="Avenir Next"/>
            </a:endParaRPr>
          </a:p>
        </p:txBody>
      </p:sp>
      <p:sp>
        <p:nvSpPr>
          <p:cNvPr id="2" name="TextBox 7">
            <a:extLst>
              <a:ext uri="{FF2B5EF4-FFF2-40B4-BE49-F238E27FC236}">
                <a16:creationId xmlns:a16="http://schemas.microsoft.com/office/drawing/2014/main" id="{ECBADCC2-113D-D8A7-ECA5-EA7BDEA16D3D}"/>
              </a:ext>
            </a:extLst>
          </p:cNvPr>
          <p:cNvSpPr txBox="1"/>
          <p:nvPr/>
        </p:nvSpPr>
        <p:spPr>
          <a:xfrm>
            <a:off x="388868" y="707355"/>
            <a:ext cx="11488343" cy="757836"/>
          </a:xfrm>
          <a:prstGeom prst="rect">
            <a:avLst/>
          </a:prstGeom>
        </p:spPr>
        <p:txBody>
          <a:bodyPr wrap="square" lIns="0" tIns="0" rIns="0" bIns="0" rtlCol="0" anchor="t">
            <a:spAutoFit/>
          </a:bodyPr>
          <a:lstStyle/>
          <a:p>
            <a:pPr algn="l">
              <a:lnSpc>
                <a:spcPts val="5771"/>
              </a:lnSpc>
            </a:pPr>
            <a:r>
              <a:rPr lang="en-US" sz="5150" b="1">
                <a:solidFill>
                  <a:srgbClr val="041C46"/>
                </a:solidFill>
                <a:latin typeface="Avenir Next"/>
                <a:ea typeface="Avenir Bold"/>
                <a:cs typeface="Avenir Bold"/>
                <a:sym typeface="Avenir Bold"/>
              </a:rPr>
              <a:t>How will we measure our success?</a:t>
            </a:r>
            <a:endParaRPr lang="en-US" sz="5150" b="1">
              <a:solidFill>
                <a:srgbClr val="041C46"/>
              </a:solidFill>
              <a:latin typeface="Avenir Next"/>
              <a:ea typeface="Avenir Bold"/>
              <a:cs typeface="Avenir Bold"/>
            </a:endParaRPr>
          </a:p>
        </p:txBody>
      </p:sp>
      <p:sp>
        <p:nvSpPr>
          <p:cNvPr id="3" name="TextBox 8">
            <a:extLst>
              <a:ext uri="{FF2B5EF4-FFF2-40B4-BE49-F238E27FC236}">
                <a16:creationId xmlns:a16="http://schemas.microsoft.com/office/drawing/2014/main" id="{A2C064D4-8785-3AA8-36B1-E3C36563B9BA}"/>
              </a:ext>
            </a:extLst>
          </p:cNvPr>
          <p:cNvSpPr txBox="1"/>
          <p:nvPr/>
        </p:nvSpPr>
        <p:spPr>
          <a:xfrm>
            <a:off x="2152650" y="3276985"/>
            <a:ext cx="9156422" cy="1601977"/>
          </a:xfrm>
          <a:prstGeom prst="rect">
            <a:avLst/>
          </a:prstGeom>
        </p:spPr>
        <p:txBody>
          <a:bodyPr wrap="square" lIns="0" tIns="0" rIns="0" bIns="0" rtlCol="0" anchor="t">
            <a:spAutoFit/>
          </a:bodyPr>
          <a:lstStyle/>
          <a:p>
            <a:pPr marL="345440" lvl="1">
              <a:lnSpc>
                <a:spcPts val="4160"/>
              </a:lnSpc>
            </a:pPr>
            <a:r>
              <a:rPr lang="en-US" sz="3200" b="1">
                <a:solidFill>
                  <a:srgbClr val="041C46"/>
                </a:solidFill>
                <a:latin typeface="Avenir Next"/>
                <a:ea typeface="Avenir" panose="02000503020000020003"/>
                <a:cs typeface="Avenir" panose="02000503020000020003"/>
                <a:sym typeface="Avenir"/>
              </a:rPr>
              <a:t>High retention - </a:t>
            </a:r>
            <a:r>
              <a:rPr lang="en-US" sz="3200">
                <a:solidFill>
                  <a:srgbClr val="041C46"/>
                </a:solidFill>
                <a:latin typeface="Avenir Next"/>
                <a:ea typeface="Avenir" panose="02000503020000020003"/>
                <a:cs typeface="Avenir" panose="02000503020000020003"/>
                <a:sym typeface="Avenir"/>
              </a:rPr>
              <a:t>students enjoying the experience of being at SGS and wanting to continue their learning here</a:t>
            </a:r>
            <a:endParaRPr lang="en-US" sz="3200">
              <a:solidFill>
                <a:srgbClr val="041C46"/>
              </a:solidFill>
              <a:latin typeface="Avenir Next"/>
              <a:ea typeface="Avenir" panose="02000503020000020003"/>
              <a:cs typeface="Avenir" panose="02000503020000020003"/>
            </a:endParaRPr>
          </a:p>
        </p:txBody>
      </p:sp>
      <p:sp>
        <p:nvSpPr>
          <p:cNvPr id="4" name="TextBox 8">
            <a:extLst>
              <a:ext uri="{FF2B5EF4-FFF2-40B4-BE49-F238E27FC236}">
                <a16:creationId xmlns:a16="http://schemas.microsoft.com/office/drawing/2014/main" id="{17E43708-71A3-D2DD-0376-041A7E1617D2}"/>
              </a:ext>
            </a:extLst>
          </p:cNvPr>
          <p:cNvSpPr txBox="1"/>
          <p:nvPr/>
        </p:nvSpPr>
        <p:spPr>
          <a:xfrm>
            <a:off x="2152650" y="5344411"/>
            <a:ext cx="9156422" cy="1063368"/>
          </a:xfrm>
          <a:prstGeom prst="rect">
            <a:avLst/>
          </a:prstGeom>
        </p:spPr>
        <p:txBody>
          <a:bodyPr wrap="square" lIns="0" tIns="0" rIns="0" bIns="0" rtlCol="0" anchor="t">
            <a:spAutoFit/>
          </a:bodyPr>
          <a:lstStyle/>
          <a:p>
            <a:pPr marL="345440" lvl="1" algn="l">
              <a:lnSpc>
                <a:spcPts val="4160"/>
              </a:lnSpc>
            </a:pPr>
            <a:r>
              <a:rPr lang="en-US" sz="3200" b="1">
                <a:solidFill>
                  <a:srgbClr val="041C46"/>
                </a:solidFill>
                <a:latin typeface="Avenir Next"/>
                <a:ea typeface="Avenir" panose="02000503020000020003"/>
                <a:cs typeface="Avenir" panose="02000503020000020003"/>
                <a:sym typeface="Avenir"/>
              </a:rPr>
              <a:t>Positive feedback - </a:t>
            </a:r>
            <a:r>
              <a:rPr lang="en-US" sz="3200">
                <a:solidFill>
                  <a:srgbClr val="041C46"/>
                </a:solidFill>
                <a:latin typeface="Avenir Next"/>
                <a:ea typeface="Avenir" panose="02000503020000020003"/>
                <a:cs typeface="Avenir" panose="02000503020000020003"/>
                <a:sym typeface="Avenir"/>
              </a:rPr>
              <a:t>from our students and our people in regular surveys and forums</a:t>
            </a:r>
            <a:endParaRPr lang="en-US" sz="3200">
              <a:solidFill>
                <a:srgbClr val="041C46"/>
              </a:solidFill>
              <a:latin typeface="Avenir Next"/>
              <a:ea typeface="Avenir" panose="02000503020000020003"/>
              <a:cs typeface="Avenir" panose="02000503020000020003"/>
            </a:endParaRPr>
          </a:p>
        </p:txBody>
      </p:sp>
      <p:pic>
        <p:nvPicPr>
          <p:cNvPr id="9" name="Picture 8" descr="A blue circle with a white line and a check mark&#10;&#10;Description automatically generated">
            <a:extLst>
              <a:ext uri="{FF2B5EF4-FFF2-40B4-BE49-F238E27FC236}">
                <a16:creationId xmlns:a16="http://schemas.microsoft.com/office/drawing/2014/main" id="{5CC05363-5C20-5CB3-E05C-A60605BCA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70" y="1421663"/>
            <a:ext cx="1942003" cy="1942003"/>
          </a:xfrm>
          <a:prstGeom prst="rect">
            <a:avLst/>
          </a:prstGeom>
        </p:spPr>
      </p:pic>
      <p:pic>
        <p:nvPicPr>
          <p:cNvPr id="12" name="Picture 11" descr="A blue circle with white outline on it&#10;&#10;Description automatically generated">
            <a:extLst>
              <a:ext uri="{FF2B5EF4-FFF2-40B4-BE49-F238E27FC236}">
                <a16:creationId xmlns:a16="http://schemas.microsoft.com/office/drawing/2014/main" id="{3DC8E25E-9A6D-A528-4CDE-5D562E037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69" y="3201497"/>
            <a:ext cx="1942003" cy="1942003"/>
          </a:xfrm>
          <a:prstGeom prst="rect">
            <a:avLst/>
          </a:prstGeom>
        </p:spPr>
      </p:pic>
      <p:pic>
        <p:nvPicPr>
          <p:cNvPr id="14" name="Picture 13" descr="A white line on a blue circle&#10;&#10;Description automatically generated">
            <a:extLst>
              <a:ext uri="{FF2B5EF4-FFF2-40B4-BE49-F238E27FC236}">
                <a16:creationId xmlns:a16="http://schemas.microsoft.com/office/drawing/2014/main" id="{4DCF227A-BDF5-5C4E-DF80-5E3291BA6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868" y="4981332"/>
            <a:ext cx="1942002" cy="19420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AI-generated content may be incorrect.">
            <a:extLst>
              <a:ext uri="{FF2B5EF4-FFF2-40B4-BE49-F238E27FC236}">
                <a16:creationId xmlns:a16="http://schemas.microsoft.com/office/drawing/2014/main" id="{64C1A65C-6ED6-31C8-AEA6-764E323492F0}"/>
              </a:ext>
            </a:extLst>
          </p:cNvPr>
          <p:cNvPicPr>
            <a:picLocks noChangeAspect="1"/>
          </p:cNvPicPr>
          <p:nvPr/>
        </p:nvPicPr>
        <p:blipFill>
          <a:blip r:embed="rId2"/>
          <a:stretch>
            <a:fillRect/>
          </a:stretch>
        </p:blipFill>
        <p:spPr>
          <a:xfrm>
            <a:off x="0" y="0"/>
            <a:ext cx="18288000" cy="10287000"/>
          </a:xfrm>
          <a:prstGeom prst="rect">
            <a:avLst/>
          </a:prstGeom>
        </p:spPr>
      </p:pic>
      <p:sp>
        <p:nvSpPr>
          <p:cNvPr id="14" name="TextBox 14"/>
          <p:cNvSpPr txBox="1"/>
          <p:nvPr/>
        </p:nvSpPr>
        <p:spPr>
          <a:xfrm>
            <a:off x="772708" y="2138518"/>
            <a:ext cx="12319629" cy="3952557"/>
          </a:xfrm>
          <a:prstGeom prst="rect">
            <a:avLst/>
          </a:prstGeom>
        </p:spPr>
        <p:txBody>
          <a:bodyPr wrap="square" lIns="0" tIns="0" rIns="0" bIns="0" rtlCol="0" anchor="t">
            <a:spAutoFit/>
          </a:bodyPr>
          <a:lstStyle/>
          <a:p>
            <a:pPr lvl="1"/>
            <a:r>
              <a:rPr lang="en-US" sz="3200">
                <a:solidFill>
                  <a:srgbClr val="041C46"/>
                </a:solidFill>
                <a:latin typeface="Avenir Next"/>
                <a:ea typeface="Avenir" panose="02000503020000020003"/>
                <a:cs typeface="Times New Roman"/>
                <a:sym typeface="Avenir"/>
              </a:rPr>
              <a:t>Make enjoyment a core part of SGS culture by embedding it in everything we do</a:t>
            </a:r>
            <a:endParaRPr lang="en-US" sz="3200">
              <a:solidFill>
                <a:srgbClr val="041C46"/>
              </a:solidFill>
              <a:latin typeface="Avenir Next"/>
              <a:cs typeface="Times New Roman"/>
            </a:endParaRPr>
          </a:p>
          <a:p>
            <a:pPr lvl="1"/>
            <a:r>
              <a:rPr lang="en-US" sz="3200">
                <a:solidFill>
                  <a:srgbClr val="041C46"/>
                </a:solidFill>
                <a:latin typeface="Avenir Next"/>
                <a:ea typeface="Avenir" panose="02000503020000020003"/>
                <a:cs typeface="Times New Roman"/>
                <a:sym typeface="Avenir"/>
              </a:rPr>
              <a:t>Teaching that creates a love of learning</a:t>
            </a:r>
            <a:endParaRPr lang="en-US" sz="3200">
              <a:solidFill>
                <a:srgbClr val="041C46"/>
              </a:solidFill>
              <a:latin typeface="Avenir Next"/>
              <a:cs typeface="Times New Roman"/>
            </a:endParaRPr>
          </a:p>
          <a:p>
            <a:pPr lvl="1"/>
            <a:r>
              <a:rPr lang="en-US" sz="3200">
                <a:solidFill>
                  <a:srgbClr val="041C46"/>
                </a:solidFill>
                <a:latin typeface="Avenir Next"/>
                <a:cs typeface="Times New Roman"/>
                <a:sym typeface="Avenir"/>
              </a:rPr>
              <a:t>Give our students and people a clearer role in determining the direction of the College</a:t>
            </a:r>
            <a:endParaRPr lang="en-US" sz="3200">
              <a:solidFill>
                <a:srgbClr val="041C46"/>
              </a:solidFill>
              <a:latin typeface="Avenir Next"/>
              <a:cs typeface="Times New Roman"/>
            </a:endParaRPr>
          </a:p>
          <a:p>
            <a:pPr lvl="1"/>
            <a:r>
              <a:rPr lang="en-US" sz="3200">
                <a:solidFill>
                  <a:srgbClr val="041C46"/>
                </a:solidFill>
                <a:latin typeface="Avenir Next"/>
                <a:cs typeface="Times New Roman"/>
                <a:sym typeface="Avenir"/>
              </a:rPr>
              <a:t>Enhance</a:t>
            </a:r>
            <a:r>
              <a:rPr lang="en-US" sz="3200">
                <a:solidFill>
                  <a:srgbClr val="041C46"/>
                </a:solidFill>
                <a:latin typeface="Avenir Next"/>
                <a:ea typeface="Avenir" panose="02000503020000020003"/>
                <a:cs typeface="Times New Roman"/>
                <a:sym typeface="Avenir"/>
              </a:rPr>
              <a:t> the availability of college facilities for extra-curricular activities</a:t>
            </a:r>
            <a:endParaRPr lang="en-US" sz="3200">
              <a:solidFill>
                <a:srgbClr val="041C46"/>
              </a:solidFill>
              <a:latin typeface="Avenir Next"/>
              <a:cs typeface="Times New Roman"/>
            </a:endParaRPr>
          </a:p>
          <a:p>
            <a:pPr marL="345440" lvl="1" algn="l">
              <a:lnSpc>
                <a:spcPts val="4160"/>
              </a:lnSpc>
            </a:pPr>
            <a:endParaRPr lang="en-US" sz="3200">
              <a:solidFill>
                <a:srgbClr val="041C46"/>
              </a:solidFill>
              <a:latin typeface="Avenir Next"/>
              <a:ea typeface="Avenir" panose="02000503020000020003"/>
              <a:cs typeface="Avenir" panose="02000503020000020003"/>
            </a:endParaRPr>
          </a:p>
        </p:txBody>
      </p:sp>
      <p:sp>
        <p:nvSpPr>
          <p:cNvPr id="3" name="TextBox 12">
            <a:extLst>
              <a:ext uri="{FF2B5EF4-FFF2-40B4-BE49-F238E27FC236}">
                <a16:creationId xmlns:a16="http://schemas.microsoft.com/office/drawing/2014/main" id="{A87EFA9C-3E5B-38B9-794C-178A99526727}"/>
              </a:ext>
            </a:extLst>
          </p:cNvPr>
          <p:cNvSpPr txBox="1"/>
          <p:nvPr/>
        </p:nvSpPr>
        <p:spPr>
          <a:xfrm>
            <a:off x="568457" y="1146783"/>
            <a:ext cx="14058900" cy="757836"/>
          </a:xfrm>
          <a:prstGeom prst="rect">
            <a:avLst/>
          </a:prstGeom>
        </p:spPr>
        <p:txBody>
          <a:bodyPr wrap="square" lIns="0" tIns="0" rIns="0" bIns="0" rtlCol="0" anchor="t">
            <a:spAutoFit/>
          </a:bodyPr>
          <a:lstStyle/>
          <a:p>
            <a:pPr algn="l">
              <a:lnSpc>
                <a:spcPts val="5771"/>
              </a:lnSpc>
            </a:pPr>
            <a:r>
              <a:rPr lang="en-US" sz="5150" b="1">
                <a:solidFill>
                  <a:srgbClr val="041C46"/>
                </a:solidFill>
                <a:latin typeface="Avenir Next"/>
                <a:ea typeface="Avenir Bold"/>
                <a:cs typeface="Avenir Bold"/>
                <a:sym typeface="Avenir Bold"/>
              </a:rPr>
              <a:t>What will we do to deliver this outcome?</a:t>
            </a:r>
            <a:endParaRPr lang="en-US" sz="5150" b="1">
              <a:solidFill>
                <a:srgbClr val="041C46"/>
              </a:solidFill>
              <a:latin typeface="Avenir Next"/>
              <a:ea typeface="Avenir Bold"/>
              <a:cs typeface="Avenir Bold"/>
            </a:endParaRPr>
          </a:p>
        </p:txBody>
      </p:sp>
      <p:pic>
        <p:nvPicPr>
          <p:cNvPr id="4" name="Picture 3" descr="A green circle with black center&#10;&#10;Description automatically generated">
            <a:extLst>
              <a:ext uri="{FF2B5EF4-FFF2-40B4-BE49-F238E27FC236}">
                <a16:creationId xmlns:a16="http://schemas.microsoft.com/office/drawing/2014/main" id="{37818730-56DC-729F-D865-771492100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57" y="3129070"/>
            <a:ext cx="408503" cy="408503"/>
          </a:xfrm>
          <a:prstGeom prst="rect">
            <a:avLst/>
          </a:prstGeom>
        </p:spPr>
      </p:pic>
      <p:pic>
        <p:nvPicPr>
          <p:cNvPr id="5" name="Picture 4" descr="A blue circle with black background&#10;&#10;Description automatically generated">
            <a:extLst>
              <a:ext uri="{FF2B5EF4-FFF2-40B4-BE49-F238E27FC236}">
                <a16:creationId xmlns:a16="http://schemas.microsoft.com/office/drawing/2014/main" id="{90CA2E9E-CBE8-ED22-0098-81D5D7D40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65" y="3629137"/>
            <a:ext cx="408503" cy="408503"/>
          </a:xfrm>
          <a:prstGeom prst="rect">
            <a:avLst/>
          </a:prstGeom>
        </p:spPr>
      </p:pic>
      <p:pic>
        <p:nvPicPr>
          <p:cNvPr id="6" name="Picture 5" descr="A blue circle with black background&#10;&#10;Description automatically generated">
            <a:extLst>
              <a:ext uri="{FF2B5EF4-FFF2-40B4-BE49-F238E27FC236}">
                <a16:creationId xmlns:a16="http://schemas.microsoft.com/office/drawing/2014/main" id="{FEF0DEC5-2CEE-B128-C4C4-66CB3338CC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65" y="2201889"/>
            <a:ext cx="408503" cy="408503"/>
          </a:xfrm>
          <a:prstGeom prst="rect">
            <a:avLst/>
          </a:prstGeom>
        </p:spPr>
      </p:pic>
      <p:pic>
        <p:nvPicPr>
          <p:cNvPr id="2" name="Picture 1" descr="A green circle with black center&#10;&#10;Description automatically generated">
            <a:extLst>
              <a:ext uri="{FF2B5EF4-FFF2-40B4-BE49-F238E27FC236}">
                <a16:creationId xmlns:a16="http://schemas.microsoft.com/office/drawing/2014/main" id="{3043DED1-ED35-AA0B-0670-8DA1D3773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57" y="4591438"/>
            <a:ext cx="408503" cy="4085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EE81C-95D3-E6E9-DB1C-ECEF1C2B0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75006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1C46"/>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1E104769-F0D4-5AF4-6A56-159FADCA9188}"/>
              </a:ext>
            </a:extLst>
          </p:cNvPr>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2"/>
            <a:stretch>
              <a:fillRect l="-2729"/>
            </a:stretch>
          </a:blipFill>
        </p:spPr>
        <p:txBody>
          <a:bodyPr/>
          <a:lstStyle/>
          <a:p>
            <a:endParaRPr lang="en-GB"/>
          </a:p>
        </p:txBody>
      </p:sp>
      <p:sp>
        <p:nvSpPr>
          <p:cNvPr id="3" name="Freeform 3"/>
          <p:cNvSpPr/>
          <p:nvPr/>
        </p:nvSpPr>
        <p:spPr>
          <a:xfrm>
            <a:off x="362150" y="7907675"/>
            <a:ext cx="4365559" cy="1904475"/>
          </a:xfrm>
          <a:custGeom>
            <a:avLst/>
            <a:gdLst/>
            <a:ahLst/>
            <a:cxnLst/>
            <a:rect l="l" t="t" r="r" b="b"/>
            <a:pathLst>
              <a:path w="4365559" h="1904475">
                <a:moveTo>
                  <a:pt x="0" y="0"/>
                </a:moveTo>
                <a:lnTo>
                  <a:pt x="4365558" y="0"/>
                </a:lnTo>
                <a:lnTo>
                  <a:pt x="4365558" y="1904475"/>
                </a:lnTo>
                <a:lnTo>
                  <a:pt x="0" y="1904475"/>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112744" y="2164349"/>
            <a:ext cx="9823481" cy="1581339"/>
          </a:xfrm>
          <a:prstGeom prst="rect">
            <a:avLst/>
          </a:prstGeom>
        </p:spPr>
        <p:txBody>
          <a:bodyPr wrap="square" lIns="0" tIns="0" rIns="0" bIns="0" rtlCol="0" anchor="t">
            <a:spAutoFit/>
          </a:bodyPr>
          <a:lstStyle/>
          <a:p>
            <a:pPr algn="l">
              <a:lnSpc>
                <a:spcPts val="12210"/>
              </a:lnSpc>
            </a:pPr>
            <a:r>
              <a:rPr lang="en-US" sz="11000" b="1">
                <a:solidFill>
                  <a:srgbClr val="FFFFFF"/>
                </a:solidFill>
                <a:latin typeface="Avenir Next"/>
                <a:ea typeface="Avenir Bold"/>
                <a:cs typeface="Avenir Bold"/>
                <a:sym typeface="Avenir Bold"/>
              </a:rPr>
              <a:t>COMMUNITY</a:t>
            </a:r>
          </a:p>
        </p:txBody>
      </p:sp>
      <p:sp>
        <p:nvSpPr>
          <p:cNvPr id="5" name="TextBox 5"/>
          <p:cNvSpPr txBox="1"/>
          <p:nvPr/>
        </p:nvSpPr>
        <p:spPr>
          <a:xfrm>
            <a:off x="1125157" y="3895791"/>
            <a:ext cx="8802539" cy="2917825"/>
          </a:xfrm>
          <a:prstGeom prst="rect">
            <a:avLst/>
          </a:prstGeom>
        </p:spPr>
        <p:txBody>
          <a:bodyPr lIns="0" tIns="0" rIns="0" bIns="0" rtlCol="0" anchor="t">
            <a:spAutoFit/>
          </a:bodyPr>
          <a:lstStyle/>
          <a:p>
            <a:pPr algn="l">
              <a:lnSpc>
                <a:spcPts val="4550"/>
              </a:lnSpc>
            </a:pPr>
            <a:r>
              <a:rPr lang="en-US" sz="3500">
                <a:solidFill>
                  <a:srgbClr val="FFFFFF"/>
                </a:solidFill>
                <a:latin typeface="Avenir Next"/>
                <a:ea typeface="Avenir"/>
                <a:cs typeface="Avenir"/>
                <a:sym typeface="Avenir"/>
              </a:rPr>
              <a:t>We open doors for every individual within our communities to access top class education, training and facilities, enabling social cohesion and economic prosperity across our region. ​</a:t>
            </a:r>
          </a:p>
        </p:txBody>
      </p:sp>
      <p:sp>
        <p:nvSpPr>
          <p:cNvPr id="6" name="TextBox 6"/>
          <p:cNvSpPr txBox="1"/>
          <p:nvPr/>
        </p:nvSpPr>
        <p:spPr>
          <a:xfrm>
            <a:off x="1028700" y="1147351"/>
            <a:ext cx="7220149" cy="1000274"/>
          </a:xfrm>
          <a:prstGeom prst="rect">
            <a:avLst/>
          </a:prstGeom>
        </p:spPr>
        <p:txBody>
          <a:bodyPr lIns="0" tIns="0" rIns="0" bIns="0" rtlCol="0" anchor="t">
            <a:spAutoFit/>
          </a:bodyPr>
          <a:lstStyle/>
          <a:p>
            <a:pPr algn="l">
              <a:lnSpc>
                <a:spcPts val="7769"/>
              </a:lnSpc>
              <a:spcBef>
                <a:spcPct val="0"/>
              </a:spcBef>
            </a:pPr>
            <a:r>
              <a:rPr lang="en-US" sz="6950">
                <a:solidFill>
                  <a:srgbClr val="FFFFFF"/>
                </a:solidFill>
                <a:latin typeface="Avenir Next"/>
                <a:ea typeface="Avenir"/>
                <a:cs typeface="Avenir"/>
                <a:sym typeface="Avenir"/>
              </a:rPr>
              <a:t>We Are About...​</a:t>
            </a:r>
            <a:endParaRPr lang="en-US" sz="6950">
              <a:solidFill>
                <a:srgbClr val="FFFFFF"/>
              </a:solidFill>
              <a:latin typeface="Avenir Next"/>
              <a:ea typeface="Avenir"/>
              <a:cs typeface="Avenir"/>
            </a:endParaRPr>
          </a:p>
        </p:txBody>
      </p:sp>
      <p:sp>
        <p:nvSpPr>
          <p:cNvPr id="7" name="Freeform 7"/>
          <p:cNvSpPr/>
          <p:nvPr/>
        </p:nvSpPr>
        <p:spPr>
          <a:xfrm>
            <a:off x="10960735" y="5299225"/>
            <a:ext cx="6422390" cy="4114800"/>
          </a:xfrm>
          <a:custGeom>
            <a:avLst/>
            <a:gdLst/>
            <a:ahLst/>
            <a:cxnLst/>
            <a:rect l="l" t="t" r="r" b="b"/>
            <a:pathLst>
              <a:path w="6422390" h="4114800">
                <a:moveTo>
                  <a:pt x="0" y="0"/>
                </a:moveTo>
                <a:lnTo>
                  <a:pt x="6422390" y="0"/>
                </a:lnTo>
                <a:lnTo>
                  <a:pt x="6422390" y="4114800"/>
                </a:lnTo>
                <a:lnTo>
                  <a:pt x="0" y="4114800"/>
                </a:lnTo>
                <a:lnTo>
                  <a:pt x="0" y="0"/>
                </a:lnTo>
                <a:close/>
              </a:path>
            </a:pathLst>
          </a:custGeom>
          <a:blipFill>
            <a:blip r:embed="rId4"/>
            <a:stretch>
              <a:fillRect t="-1932" b="-1932"/>
            </a:stretch>
          </a:blipFill>
        </p:spPr>
        <p:txBody>
          <a:bodyPr/>
          <a:lstStyle/>
          <a:p>
            <a:endParaRPr lang="en-GB"/>
          </a:p>
        </p:txBody>
      </p:sp>
      <p:sp>
        <p:nvSpPr>
          <p:cNvPr id="8" name="Freeform 8"/>
          <p:cNvSpPr/>
          <p:nvPr/>
        </p:nvSpPr>
        <p:spPr>
          <a:xfrm>
            <a:off x="10960735" y="1028700"/>
            <a:ext cx="6422390" cy="4114800"/>
          </a:xfrm>
          <a:custGeom>
            <a:avLst/>
            <a:gdLst/>
            <a:ahLst/>
            <a:cxnLst/>
            <a:rect l="l" t="t" r="r" b="b"/>
            <a:pathLst>
              <a:path w="6422390" h="4114800">
                <a:moveTo>
                  <a:pt x="0" y="0"/>
                </a:moveTo>
                <a:lnTo>
                  <a:pt x="6422390" y="0"/>
                </a:lnTo>
                <a:lnTo>
                  <a:pt x="6422390" y="4114800"/>
                </a:lnTo>
                <a:lnTo>
                  <a:pt x="0" y="4114800"/>
                </a:lnTo>
                <a:lnTo>
                  <a:pt x="0" y="0"/>
                </a:lnTo>
                <a:close/>
              </a:path>
            </a:pathLst>
          </a:custGeom>
          <a:blipFill>
            <a:blip r:embed="rId5"/>
            <a:stretch>
              <a:fillRect t="-1932" b="-1932"/>
            </a:stretch>
          </a:blipFill>
        </p:spPr>
        <p:txBody>
          <a:bodyPr/>
          <a:lstStyle/>
          <a:p>
            <a:endParaRPr lang="en-GB"/>
          </a:p>
        </p:txBody>
      </p:sp>
      <p:sp>
        <p:nvSpPr>
          <p:cNvPr id="9" name="Freeform 9"/>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6"/>
            <a:stretch>
              <a:fillRect t="-3163" b="-3163"/>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3"/>
            <a:stretch>
              <a:fillRect l="-2729"/>
            </a:stretch>
          </a:blipFill>
        </p:spPr>
        <p:txBody>
          <a:bodyPr/>
          <a:lstStyle/>
          <a:p>
            <a:endParaRPr lang="en-GB"/>
          </a:p>
        </p:txBody>
      </p:sp>
      <p:grpSp>
        <p:nvGrpSpPr>
          <p:cNvPr id="4" name="Group 4"/>
          <p:cNvGrpSpPr/>
          <p:nvPr/>
        </p:nvGrpSpPr>
        <p:grpSpPr>
          <a:xfrm>
            <a:off x="12517041" y="0"/>
            <a:ext cx="5770959" cy="10287000"/>
            <a:chOff x="0" y="0"/>
            <a:chExt cx="7694612" cy="13716000"/>
          </a:xfrm>
        </p:grpSpPr>
        <p:pic>
          <p:nvPicPr>
            <p:cNvPr id="5" name="Picture 5"/>
            <p:cNvPicPr>
              <a:picLocks noChangeAspect="1"/>
            </p:cNvPicPr>
            <p:nvPr/>
          </p:nvPicPr>
          <p:blipFill>
            <a:blip r:embed="rId4"/>
            <a:srcRect l="25782" r="29337"/>
            <a:stretch>
              <a:fillRect/>
            </a:stretch>
          </p:blipFill>
          <p:spPr>
            <a:xfrm>
              <a:off x="0" y="0"/>
              <a:ext cx="7694612" cy="13716000"/>
            </a:xfrm>
            <a:prstGeom prst="rect">
              <a:avLst/>
            </a:prstGeom>
          </p:spPr>
        </p:pic>
      </p:grpSp>
      <p:sp>
        <p:nvSpPr>
          <p:cNvPr id="6" name="Freeform 6"/>
          <p:cNvSpPr/>
          <p:nvPr/>
        </p:nvSpPr>
        <p:spPr>
          <a:xfrm>
            <a:off x="-386004" y="7599183"/>
            <a:ext cx="5910851" cy="2578609"/>
          </a:xfrm>
          <a:custGeom>
            <a:avLst/>
            <a:gdLst/>
            <a:ahLst/>
            <a:cxnLst/>
            <a:rect l="l" t="t" r="r" b="b"/>
            <a:pathLst>
              <a:path w="5910851" h="2578609">
                <a:moveTo>
                  <a:pt x="0" y="0"/>
                </a:moveTo>
                <a:lnTo>
                  <a:pt x="5910851" y="0"/>
                </a:lnTo>
                <a:lnTo>
                  <a:pt x="5910851" y="2578609"/>
                </a:lnTo>
                <a:lnTo>
                  <a:pt x="0" y="2578609"/>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571185" y="707355"/>
            <a:ext cx="11306026" cy="757836"/>
          </a:xfrm>
          <a:prstGeom prst="rect">
            <a:avLst/>
          </a:prstGeom>
        </p:spPr>
        <p:txBody>
          <a:bodyPr wrap="square" lIns="0" tIns="0" rIns="0" bIns="0" rtlCol="0" anchor="t">
            <a:spAutoFit/>
          </a:bodyPr>
          <a:lstStyle/>
          <a:p>
            <a:pPr algn="l">
              <a:lnSpc>
                <a:spcPts val="5771"/>
              </a:lnSpc>
            </a:pPr>
            <a:r>
              <a:rPr lang="en-US" sz="5150" b="1">
                <a:solidFill>
                  <a:srgbClr val="041C46"/>
                </a:solidFill>
                <a:latin typeface="Avenir Next"/>
                <a:ea typeface="Avenir Bold"/>
                <a:cs typeface="Avenir Bold"/>
                <a:sym typeface="Avenir Bold"/>
              </a:rPr>
              <a:t>How will we measure our success?</a:t>
            </a:r>
            <a:endParaRPr lang="en-US" sz="5150" b="1">
              <a:solidFill>
                <a:srgbClr val="041C46"/>
              </a:solidFill>
              <a:latin typeface="Avenir Next"/>
              <a:ea typeface="Avenir Bold"/>
              <a:cs typeface="Avenir Bold"/>
            </a:endParaRPr>
          </a:p>
        </p:txBody>
      </p:sp>
      <p:sp>
        <p:nvSpPr>
          <p:cNvPr id="8" name="TextBox 8"/>
          <p:cNvSpPr txBox="1"/>
          <p:nvPr/>
        </p:nvSpPr>
        <p:spPr>
          <a:xfrm>
            <a:off x="2268502" y="1917058"/>
            <a:ext cx="9906001" cy="1477328"/>
          </a:xfrm>
          <a:prstGeom prst="rect">
            <a:avLst/>
          </a:prstGeom>
        </p:spPr>
        <p:txBody>
          <a:bodyPr wrap="square" lIns="0" tIns="0" rIns="0" bIns="0" rtlCol="0" anchor="t">
            <a:spAutoFit/>
          </a:bodyPr>
          <a:lstStyle/>
          <a:p>
            <a:pPr marL="345440" lvl="1" algn="l"/>
            <a:r>
              <a:rPr lang="en-US" sz="3200" b="1">
                <a:solidFill>
                  <a:srgbClr val="041C46"/>
                </a:solidFill>
                <a:latin typeface="Avenir Next"/>
                <a:ea typeface="Avenir" panose="02000503020000020003"/>
                <a:cs typeface="Avenir" panose="02000503020000020003"/>
                <a:sym typeface="Avenir"/>
              </a:rPr>
              <a:t>Enrolments - </a:t>
            </a:r>
            <a:r>
              <a:rPr lang="en-US" sz="3200">
                <a:solidFill>
                  <a:srgbClr val="041C46"/>
                </a:solidFill>
                <a:latin typeface="Avenir Next"/>
                <a:ea typeface="Avenir" panose="02000503020000020003"/>
                <a:cs typeface="Avenir" panose="02000503020000020003"/>
                <a:sym typeface="Avenir"/>
              </a:rPr>
              <a:t>the number of students that </a:t>
            </a:r>
            <a:r>
              <a:rPr lang="en-US" sz="3200" err="1">
                <a:solidFill>
                  <a:srgbClr val="041C46"/>
                </a:solidFill>
                <a:latin typeface="Avenir Next"/>
                <a:ea typeface="Avenir" panose="02000503020000020003"/>
                <a:cs typeface="Avenir" panose="02000503020000020003"/>
                <a:sym typeface="Avenir"/>
              </a:rPr>
              <a:t>enrol</a:t>
            </a:r>
            <a:r>
              <a:rPr lang="en-US" sz="3200">
                <a:solidFill>
                  <a:srgbClr val="041C46"/>
                </a:solidFill>
                <a:latin typeface="Avenir Next"/>
                <a:ea typeface="Avenir" panose="02000503020000020003"/>
                <a:cs typeface="Avenir" panose="02000503020000020003"/>
                <a:sym typeface="Avenir"/>
              </a:rPr>
              <a:t> at SGS, demonstrating our reputation for quality learning in the communities we serve</a:t>
            </a:r>
            <a:endParaRPr lang="en-US" sz="3200">
              <a:solidFill>
                <a:srgbClr val="041C46"/>
              </a:solidFill>
              <a:latin typeface="Avenir Next"/>
            </a:endParaRPr>
          </a:p>
        </p:txBody>
      </p:sp>
      <p:sp>
        <p:nvSpPr>
          <p:cNvPr id="9" name="Freeform 9"/>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6"/>
            <a:stretch>
              <a:fillRect t="-3163" b="-3163"/>
            </a:stretch>
          </a:blipFill>
        </p:spPr>
        <p:txBody>
          <a:bodyPr/>
          <a:lstStyle/>
          <a:p>
            <a:endParaRPr lang="en-GB"/>
          </a:p>
        </p:txBody>
      </p:sp>
      <p:sp>
        <p:nvSpPr>
          <p:cNvPr id="12" name="TextBox 8">
            <a:extLst>
              <a:ext uri="{FF2B5EF4-FFF2-40B4-BE49-F238E27FC236}">
                <a16:creationId xmlns:a16="http://schemas.microsoft.com/office/drawing/2014/main" id="{4C836EAF-BDEB-2767-3F4C-C2E61EF0C38D}"/>
              </a:ext>
            </a:extLst>
          </p:cNvPr>
          <p:cNvSpPr txBox="1"/>
          <p:nvPr/>
        </p:nvSpPr>
        <p:spPr>
          <a:xfrm>
            <a:off x="2268503" y="3686469"/>
            <a:ext cx="9896099" cy="1969770"/>
          </a:xfrm>
          <a:prstGeom prst="rect">
            <a:avLst/>
          </a:prstGeom>
        </p:spPr>
        <p:txBody>
          <a:bodyPr wrap="square" lIns="0" tIns="0" rIns="0" bIns="0" rtlCol="0" anchor="t">
            <a:spAutoFit/>
          </a:bodyPr>
          <a:lstStyle/>
          <a:p>
            <a:pPr marL="345440" lvl="1" algn="l"/>
            <a:r>
              <a:rPr lang="en-US" sz="3200" b="1">
                <a:solidFill>
                  <a:srgbClr val="041C46"/>
                </a:solidFill>
                <a:latin typeface="Avenir Next"/>
                <a:ea typeface="Avenir" panose="02000503020000020003"/>
                <a:cs typeface="Avenir" panose="02000503020000020003"/>
                <a:sym typeface="Avenir"/>
              </a:rPr>
              <a:t>Regional economic growth - </a:t>
            </a:r>
            <a:r>
              <a:rPr lang="en-US" sz="3200">
                <a:solidFill>
                  <a:srgbClr val="041C46"/>
                </a:solidFill>
                <a:latin typeface="Avenir Next"/>
                <a:ea typeface="Avenir" panose="02000503020000020003"/>
                <a:cs typeface="Avenir" panose="02000503020000020003"/>
                <a:sym typeface="Avenir"/>
              </a:rPr>
              <a:t>the economic prosperity of the regions we serve, showing how we contribute to overall growth within our communities</a:t>
            </a:r>
            <a:endParaRPr lang="en-US" sz="3200">
              <a:solidFill>
                <a:srgbClr val="041C46"/>
              </a:solidFill>
              <a:latin typeface="Avenir Next"/>
              <a:ea typeface="Avenir" panose="02000503020000020003"/>
              <a:cs typeface="Avenir" panose="02000503020000020003"/>
            </a:endParaRPr>
          </a:p>
        </p:txBody>
      </p:sp>
      <p:sp>
        <p:nvSpPr>
          <p:cNvPr id="13" name="TextBox 8">
            <a:extLst>
              <a:ext uri="{FF2B5EF4-FFF2-40B4-BE49-F238E27FC236}">
                <a16:creationId xmlns:a16="http://schemas.microsoft.com/office/drawing/2014/main" id="{B9CEB3EF-3650-4A49-C480-30CC000D4744}"/>
              </a:ext>
            </a:extLst>
          </p:cNvPr>
          <p:cNvSpPr txBox="1"/>
          <p:nvPr/>
        </p:nvSpPr>
        <p:spPr>
          <a:xfrm>
            <a:off x="2278002" y="5830604"/>
            <a:ext cx="9566155" cy="1969770"/>
          </a:xfrm>
          <a:prstGeom prst="rect">
            <a:avLst/>
          </a:prstGeom>
        </p:spPr>
        <p:txBody>
          <a:bodyPr wrap="square" lIns="0" tIns="0" rIns="0" bIns="0" rtlCol="0" anchor="t">
            <a:spAutoFit/>
          </a:bodyPr>
          <a:lstStyle/>
          <a:p>
            <a:pPr marL="345440" lvl="1" algn="l"/>
            <a:r>
              <a:rPr lang="en-US" sz="3200" b="1">
                <a:solidFill>
                  <a:srgbClr val="041C46"/>
                </a:solidFill>
                <a:latin typeface="Avenir Next"/>
                <a:ea typeface="Avenir" panose="02000503020000020003"/>
                <a:cs typeface="Avenir" panose="02000503020000020003"/>
                <a:sym typeface="Avenir"/>
              </a:rPr>
              <a:t>NEET numbers - </a:t>
            </a:r>
            <a:r>
              <a:rPr lang="en-US" sz="3200">
                <a:solidFill>
                  <a:srgbClr val="041C46"/>
                </a:solidFill>
                <a:latin typeface="Avenir Next"/>
                <a:ea typeface="Avenir" panose="02000503020000020003"/>
                <a:cs typeface="Avenir" panose="02000503020000020003"/>
                <a:sym typeface="Avenir"/>
              </a:rPr>
              <a:t>the number of young people not in employment, education or training, showing how we are contributing to the social and economic health of our communities</a:t>
            </a:r>
            <a:endParaRPr lang="en-US" sz="3200">
              <a:solidFill>
                <a:srgbClr val="041C46"/>
              </a:solidFill>
              <a:latin typeface="Avenir Next"/>
              <a:ea typeface="Avenir" panose="02000503020000020003"/>
              <a:cs typeface="Avenir" panose="02000503020000020003"/>
            </a:endParaRPr>
          </a:p>
        </p:txBody>
      </p:sp>
      <p:pic>
        <p:nvPicPr>
          <p:cNvPr id="15" name="Picture 14" descr="A white line on a blue circle&#10;&#10;Description automatically generated">
            <a:extLst>
              <a:ext uri="{FF2B5EF4-FFF2-40B4-BE49-F238E27FC236}">
                <a16:creationId xmlns:a16="http://schemas.microsoft.com/office/drawing/2014/main" id="{53F78629-7B45-EE15-FB28-27A002F9D6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185" y="1635816"/>
            <a:ext cx="1902289" cy="1902289"/>
          </a:xfrm>
          <a:prstGeom prst="rect">
            <a:avLst/>
          </a:prstGeom>
        </p:spPr>
      </p:pic>
      <p:pic>
        <p:nvPicPr>
          <p:cNvPr id="17" name="Picture 16" descr="A white line on a blue background&#10;&#10;Description automatically generated">
            <a:extLst>
              <a:ext uri="{FF2B5EF4-FFF2-40B4-BE49-F238E27FC236}">
                <a16:creationId xmlns:a16="http://schemas.microsoft.com/office/drawing/2014/main" id="{A5B64F13-BC15-E9F7-7520-07DE9E8E0C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185" y="3665053"/>
            <a:ext cx="1902289" cy="1902289"/>
          </a:xfrm>
          <a:prstGeom prst="rect">
            <a:avLst/>
          </a:prstGeom>
        </p:spPr>
      </p:pic>
      <p:pic>
        <p:nvPicPr>
          <p:cNvPr id="19" name="Picture 18" descr="A group of people in a circle&#10;&#10;Description automatically generated">
            <a:extLst>
              <a:ext uri="{FF2B5EF4-FFF2-40B4-BE49-F238E27FC236}">
                <a16:creationId xmlns:a16="http://schemas.microsoft.com/office/drawing/2014/main" id="{1B246B3E-D0B1-00B4-6D88-EA2382D111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185" y="5705921"/>
            <a:ext cx="1902289" cy="190228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20A8E3A7-28FE-4E4C-5F4E-9D84379FF14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2" name="Freeform 2"/>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3"/>
            <a:stretch>
              <a:fillRect l="-2729"/>
            </a:stretch>
          </a:blipFill>
        </p:spPr>
        <p:txBody>
          <a:bodyPr/>
          <a:lstStyle/>
          <a:p>
            <a:endParaRPr lang="en-GB"/>
          </a:p>
        </p:txBody>
      </p:sp>
      <p:grpSp>
        <p:nvGrpSpPr>
          <p:cNvPr id="4" name="Group 4"/>
          <p:cNvGrpSpPr/>
          <p:nvPr/>
        </p:nvGrpSpPr>
        <p:grpSpPr>
          <a:xfrm>
            <a:off x="14741581" y="0"/>
            <a:ext cx="3577796" cy="7871325"/>
            <a:chOff x="0" y="0"/>
            <a:chExt cx="4770395" cy="10495100"/>
          </a:xfrm>
        </p:grpSpPr>
        <p:pic>
          <p:nvPicPr>
            <p:cNvPr id="5" name="Picture 5"/>
            <p:cNvPicPr>
              <a:picLocks noChangeAspect="1"/>
            </p:cNvPicPr>
            <p:nvPr/>
          </p:nvPicPr>
          <p:blipFill>
            <a:blip r:embed="rId4"/>
            <a:srcRect l="44918" r="25908"/>
            <a:stretch>
              <a:fillRect/>
            </a:stretch>
          </p:blipFill>
          <p:spPr>
            <a:xfrm>
              <a:off x="0" y="0"/>
              <a:ext cx="4770395" cy="10495100"/>
            </a:xfrm>
            <a:prstGeom prst="rect">
              <a:avLst/>
            </a:prstGeom>
          </p:spPr>
        </p:pic>
      </p:grpSp>
      <p:sp>
        <p:nvSpPr>
          <p:cNvPr id="6" name="Freeform 6"/>
          <p:cNvSpPr/>
          <p:nvPr/>
        </p:nvSpPr>
        <p:spPr>
          <a:xfrm>
            <a:off x="-386004" y="7599183"/>
            <a:ext cx="5910851" cy="2578609"/>
          </a:xfrm>
          <a:custGeom>
            <a:avLst/>
            <a:gdLst/>
            <a:ahLst/>
            <a:cxnLst/>
            <a:rect l="l" t="t" r="r" b="b"/>
            <a:pathLst>
              <a:path w="5910851" h="2578609">
                <a:moveTo>
                  <a:pt x="0" y="0"/>
                </a:moveTo>
                <a:lnTo>
                  <a:pt x="5910851" y="0"/>
                </a:lnTo>
                <a:lnTo>
                  <a:pt x="5910851" y="2578609"/>
                </a:lnTo>
                <a:lnTo>
                  <a:pt x="0" y="2578609"/>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10573305" y="2415675"/>
            <a:ext cx="3925468" cy="3699261"/>
            <a:chOff x="0" y="0"/>
            <a:chExt cx="5233958" cy="4932348"/>
          </a:xfrm>
        </p:grpSpPr>
        <p:pic>
          <p:nvPicPr>
            <p:cNvPr id="8" name="Picture 8"/>
            <p:cNvPicPr>
              <a:picLocks noChangeAspect="1"/>
            </p:cNvPicPr>
            <p:nvPr/>
          </p:nvPicPr>
          <p:blipFill>
            <a:blip r:embed="rId6"/>
            <a:srcRect l="6835" r="33547"/>
            <a:stretch>
              <a:fillRect/>
            </a:stretch>
          </p:blipFill>
          <p:spPr>
            <a:xfrm>
              <a:off x="0" y="0"/>
              <a:ext cx="5233958" cy="4932348"/>
            </a:xfrm>
            <a:prstGeom prst="rect">
              <a:avLst/>
            </a:prstGeom>
          </p:spPr>
        </p:pic>
      </p:grpSp>
      <p:grpSp>
        <p:nvGrpSpPr>
          <p:cNvPr id="9" name="Group 9"/>
          <p:cNvGrpSpPr/>
          <p:nvPr/>
        </p:nvGrpSpPr>
        <p:grpSpPr>
          <a:xfrm>
            <a:off x="14741581" y="8109569"/>
            <a:ext cx="3577796" cy="2684233"/>
            <a:chOff x="0" y="0"/>
            <a:chExt cx="942300" cy="706958"/>
          </a:xfrm>
        </p:grpSpPr>
        <p:sp>
          <p:nvSpPr>
            <p:cNvPr id="10" name="Freeform 10"/>
            <p:cNvSpPr/>
            <p:nvPr/>
          </p:nvSpPr>
          <p:spPr>
            <a:xfrm>
              <a:off x="0" y="0"/>
              <a:ext cx="942300" cy="706958"/>
            </a:xfrm>
            <a:custGeom>
              <a:avLst/>
              <a:gdLst/>
              <a:ahLst/>
              <a:cxnLst/>
              <a:rect l="l" t="t" r="r" b="b"/>
              <a:pathLst>
                <a:path w="942300" h="706958">
                  <a:moveTo>
                    <a:pt x="0" y="0"/>
                  </a:moveTo>
                  <a:lnTo>
                    <a:pt x="942300" y="0"/>
                  </a:lnTo>
                  <a:lnTo>
                    <a:pt x="942300" y="706958"/>
                  </a:lnTo>
                  <a:lnTo>
                    <a:pt x="0" y="706958"/>
                  </a:lnTo>
                  <a:close/>
                </a:path>
              </a:pathLst>
            </a:custGeom>
            <a:solidFill>
              <a:srgbClr val="041C46"/>
            </a:solidFill>
          </p:spPr>
          <p:txBody>
            <a:bodyPr/>
            <a:lstStyle/>
            <a:p>
              <a:endParaRPr lang="en-GB"/>
            </a:p>
          </p:txBody>
        </p:sp>
        <p:sp>
          <p:nvSpPr>
            <p:cNvPr id="11" name="TextBox 11"/>
            <p:cNvSpPr txBox="1"/>
            <p:nvPr/>
          </p:nvSpPr>
          <p:spPr>
            <a:xfrm>
              <a:off x="0" y="-28575"/>
              <a:ext cx="942300" cy="735533"/>
            </a:xfrm>
            <a:prstGeom prst="rect">
              <a:avLst/>
            </a:prstGeom>
          </p:spPr>
          <p:txBody>
            <a:bodyPr lIns="50800" tIns="50800" rIns="50800" bIns="50800" rtlCol="0" anchor="ctr"/>
            <a:lstStyle/>
            <a:p>
              <a:pPr algn="ctr">
                <a:lnSpc>
                  <a:spcPts val="2239"/>
                </a:lnSpc>
              </a:pPr>
              <a:endParaRPr/>
            </a:p>
          </p:txBody>
        </p:sp>
      </p:grpSp>
      <p:sp>
        <p:nvSpPr>
          <p:cNvPr id="12" name="TextBox 12"/>
          <p:cNvSpPr txBox="1"/>
          <p:nvPr/>
        </p:nvSpPr>
        <p:spPr>
          <a:xfrm>
            <a:off x="568457" y="832120"/>
            <a:ext cx="14173124" cy="757836"/>
          </a:xfrm>
          <a:prstGeom prst="rect">
            <a:avLst/>
          </a:prstGeom>
        </p:spPr>
        <p:txBody>
          <a:bodyPr wrap="square" lIns="0" tIns="0" rIns="0" bIns="0" rtlCol="0" anchor="t">
            <a:spAutoFit/>
          </a:bodyPr>
          <a:lstStyle/>
          <a:p>
            <a:pPr algn="l">
              <a:lnSpc>
                <a:spcPts val="5771"/>
              </a:lnSpc>
            </a:pPr>
            <a:r>
              <a:rPr lang="en-US" sz="5199" b="1">
                <a:solidFill>
                  <a:srgbClr val="041C46"/>
                </a:solidFill>
                <a:latin typeface="Avenir" panose="02000503020000020003"/>
                <a:ea typeface="Avenir Bold"/>
                <a:cs typeface="Avenir Bold"/>
                <a:sym typeface="Avenir Bold"/>
              </a:rPr>
              <a:t>What will we do to deliver this outcome?</a:t>
            </a:r>
          </a:p>
        </p:txBody>
      </p:sp>
      <p:sp>
        <p:nvSpPr>
          <p:cNvPr id="13" name="TextBox 13"/>
          <p:cNvSpPr txBox="1"/>
          <p:nvPr/>
        </p:nvSpPr>
        <p:spPr>
          <a:xfrm>
            <a:off x="732487" y="2093915"/>
            <a:ext cx="9647816" cy="3737498"/>
          </a:xfrm>
          <a:prstGeom prst="rect">
            <a:avLst/>
          </a:prstGeom>
        </p:spPr>
        <p:txBody>
          <a:bodyPr wrap="square" lIns="0" tIns="0" rIns="0" bIns="0" rtlCol="0" anchor="t">
            <a:spAutoFit/>
          </a:bodyPr>
          <a:lstStyle/>
          <a:p>
            <a:pPr marL="345440" lvl="1" algn="l">
              <a:lnSpc>
                <a:spcPts val="4160"/>
              </a:lnSpc>
            </a:pPr>
            <a:r>
              <a:rPr lang="en-US" sz="3200">
                <a:solidFill>
                  <a:srgbClr val="041C46"/>
                </a:solidFill>
                <a:latin typeface="Avenir Next"/>
                <a:ea typeface="Avenir" panose="02000503020000020003"/>
                <a:cs typeface="Avenir" panose="02000503020000020003"/>
                <a:sym typeface="Avenir"/>
              </a:rPr>
              <a:t>High quality learning opportunities for local communities</a:t>
            </a:r>
            <a:endParaRPr lang="en-US" sz="3200">
              <a:solidFill>
                <a:srgbClr val="041C46"/>
              </a:solidFill>
              <a:latin typeface="Avenir Next"/>
              <a:ea typeface="Calibri"/>
              <a:cs typeface="Calibri"/>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Break down barriers to learning and employment</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Turn our campuses into vibrant community hubs</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Forge powerful employer partnerships</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Make the education system more cohesive and </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student-</a:t>
            </a:r>
            <a:r>
              <a:rPr lang="en-US" sz="3200" err="1">
                <a:solidFill>
                  <a:srgbClr val="041C46"/>
                </a:solidFill>
                <a:latin typeface="Avenir Next"/>
                <a:ea typeface="Avenir" panose="02000503020000020003"/>
                <a:cs typeface="Avenir" panose="02000503020000020003"/>
                <a:sym typeface="Avenir"/>
              </a:rPr>
              <a:t>centred</a:t>
            </a:r>
            <a:endParaRPr lang="en-US" sz="3200">
              <a:solidFill>
                <a:srgbClr val="041C46"/>
              </a:solidFill>
              <a:latin typeface="Avenir Next"/>
              <a:ea typeface="Avenir" panose="02000503020000020003"/>
              <a:cs typeface="Avenir" panose="02000503020000020003"/>
            </a:endParaRPr>
          </a:p>
        </p:txBody>
      </p:sp>
      <p:grpSp>
        <p:nvGrpSpPr>
          <p:cNvPr id="14" name="Group 14"/>
          <p:cNvGrpSpPr/>
          <p:nvPr/>
        </p:nvGrpSpPr>
        <p:grpSpPr>
          <a:xfrm>
            <a:off x="10573305" y="6335372"/>
            <a:ext cx="3925468" cy="3951628"/>
            <a:chOff x="0" y="0"/>
            <a:chExt cx="5233958" cy="5268838"/>
          </a:xfrm>
        </p:grpSpPr>
        <p:pic>
          <p:nvPicPr>
            <p:cNvPr id="15" name="Picture 15"/>
            <p:cNvPicPr>
              <a:picLocks noChangeAspect="1"/>
            </p:cNvPicPr>
            <p:nvPr/>
          </p:nvPicPr>
          <p:blipFill>
            <a:blip r:embed="rId7"/>
            <a:srcRect l="16947" r="16947"/>
            <a:stretch>
              <a:fillRect/>
            </a:stretch>
          </p:blipFill>
          <p:spPr>
            <a:xfrm>
              <a:off x="0" y="0"/>
              <a:ext cx="5233958" cy="5268838"/>
            </a:xfrm>
            <a:prstGeom prst="rect">
              <a:avLst/>
            </a:prstGeom>
          </p:spPr>
        </p:pic>
      </p:grpSp>
      <p:sp>
        <p:nvSpPr>
          <p:cNvPr id="16" name="Freeform 16"/>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8"/>
            <a:stretch>
              <a:fillRect t="-3163" b="-3163"/>
            </a:stretch>
          </a:blipFill>
        </p:spPr>
        <p:txBody>
          <a:bodyPr/>
          <a:lstStyle/>
          <a:p>
            <a:endParaRPr lang="en-GB"/>
          </a:p>
        </p:txBody>
      </p:sp>
      <p:pic>
        <p:nvPicPr>
          <p:cNvPr id="19" name="Picture 18" descr="A green circle with black center&#10;&#10;Description automatically generated">
            <a:extLst>
              <a:ext uri="{FF2B5EF4-FFF2-40B4-BE49-F238E27FC236}">
                <a16:creationId xmlns:a16="http://schemas.microsoft.com/office/drawing/2014/main" id="{BF81E1F7-A659-52B8-FDBF-3A4238CFE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457" y="3199537"/>
            <a:ext cx="408503" cy="408503"/>
          </a:xfrm>
          <a:prstGeom prst="rect">
            <a:avLst/>
          </a:prstGeom>
        </p:spPr>
      </p:pic>
      <p:pic>
        <p:nvPicPr>
          <p:cNvPr id="22" name="Picture 21" descr="A blue circle with black background&#10;&#10;Description automatically generated">
            <a:extLst>
              <a:ext uri="{FF2B5EF4-FFF2-40B4-BE49-F238E27FC236}">
                <a16:creationId xmlns:a16="http://schemas.microsoft.com/office/drawing/2014/main" id="{28FC6E6B-6E9B-E554-9725-C063960F00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265" y="2141326"/>
            <a:ext cx="408503" cy="408503"/>
          </a:xfrm>
          <a:prstGeom prst="rect">
            <a:avLst/>
          </a:prstGeom>
        </p:spPr>
      </p:pic>
      <p:pic>
        <p:nvPicPr>
          <p:cNvPr id="24" name="Picture 23" descr="A blue circle with black background&#10;&#10;Description automatically generated">
            <a:extLst>
              <a:ext uri="{FF2B5EF4-FFF2-40B4-BE49-F238E27FC236}">
                <a16:creationId xmlns:a16="http://schemas.microsoft.com/office/drawing/2014/main" id="{7F9414E0-B3C8-9460-AFEC-F28FDA7F63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265" y="3737883"/>
            <a:ext cx="408503" cy="408503"/>
          </a:xfrm>
          <a:prstGeom prst="rect">
            <a:avLst/>
          </a:prstGeom>
        </p:spPr>
      </p:pic>
      <p:pic>
        <p:nvPicPr>
          <p:cNvPr id="25" name="Picture 24" descr="A green circle with black center&#10;&#10;Description automatically generated">
            <a:extLst>
              <a:ext uri="{FF2B5EF4-FFF2-40B4-BE49-F238E27FC236}">
                <a16:creationId xmlns:a16="http://schemas.microsoft.com/office/drawing/2014/main" id="{8FBA4C83-300C-88FE-66C3-2588A64DF2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457" y="4264620"/>
            <a:ext cx="408503" cy="408503"/>
          </a:xfrm>
          <a:prstGeom prst="rect">
            <a:avLst/>
          </a:prstGeom>
        </p:spPr>
      </p:pic>
      <p:pic>
        <p:nvPicPr>
          <p:cNvPr id="26" name="Picture 25" descr="A blue circle with black background&#10;&#10;Description automatically generated">
            <a:extLst>
              <a:ext uri="{FF2B5EF4-FFF2-40B4-BE49-F238E27FC236}">
                <a16:creationId xmlns:a16="http://schemas.microsoft.com/office/drawing/2014/main" id="{E71B7141-FDD1-CC3D-3832-502B99033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265" y="4818266"/>
            <a:ext cx="408503" cy="4085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C46"/>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54C66158-47DB-63E3-8A6B-2505A6C2C1D7}"/>
              </a:ext>
            </a:extLst>
          </p:cNvPr>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2"/>
            <a:stretch>
              <a:fillRect l="-2729"/>
            </a:stretch>
          </a:blipFill>
        </p:spPr>
        <p:txBody>
          <a:bodyPr/>
          <a:lstStyle/>
          <a:p>
            <a:endParaRPr lang="en-GB"/>
          </a:p>
        </p:txBody>
      </p:sp>
      <p:grpSp>
        <p:nvGrpSpPr>
          <p:cNvPr id="2" name="Group 2"/>
          <p:cNvGrpSpPr/>
          <p:nvPr/>
        </p:nvGrpSpPr>
        <p:grpSpPr>
          <a:xfrm>
            <a:off x="11798935" y="5299225"/>
            <a:ext cx="5584190" cy="4114800"/>
            <a:chOff x="0" y="0"/>
            <a:chExt cx="7445587" cy="5486400"/>
          </a:xfrm>
        </p:grpSpPr>
        <p:pic>
          <p:nvPicPr>
            <p:cNvPr id="3" name="Picture 3"/>
            <p:cNvPicPr>
              <a:picLocks noChangeAspect="1"/>
            </p:cNvPicPr>
            <p:nvPr/>
          </p:nvPicPr>
          <p:blipFill>
            <a:blip r:embed="rId3"/>
            <a:srcRect l="4845" r="4845"/>
            <a:stretch>
              <a:fillRect/>
            </a:stretch>
          </p:blipFill>
          <p:spPr>
            <a:xfrm>
              <a:off x="0" y="0"/>
              <a:ext cx="7445587" cy="5486400"/>
            </a:xfrm>
            <a:prstGeom prst="rect">
              <a:avLst/>
            </a:prstGeom>
          </p:spPr>
        </p:pic>
      </p:grpSp>
      <p:sp>
        <p:nvSpPr>
          <p:cNvPr id="4" name="Freeform 4"/>
          <p:cNvSpPr/>
          <p:nvPr/>
        </p:nvSpPr>
        <p:spPr>
          <a:xfrm>
            <a:off x="362150" y="7907675"/>
            <a:ext cx="4365559" cy="1904475"/>
          </a:xfrm>
          <a:custGeom>
            <a:avLst/>
            <a:gdLst/>
            <a:ahLst/>
            <a:cxnLst/>
            <a:rect l="l" t="t" r="r" b="b"/>
            <a:pathLst>
              <a:path w="4365559" h="1904475">
                <a:moveTo>
                  <a:pt x="0" y="0"/>
                </a:moveTo>
                <a:lnTo>
                  <a:pt x="4365558" y="0"/>
                </a:lnTo>
                <a:lnTo>
                  <a:pt x="4365558" y="1904475"/>
                </a:lnTo>
                <a:lnTo>
                  <a:pt x="0" y="1904475"/>
                </a:lnTo>
                <a:lnTo>
                  <a:pt x="0" y="0"/>
                </a:lnTo>
                <a:close/>
              </a:path>
            </a:pathLst>
          </a:custGeom>
          <a:blipFill>
            <a:blip r:embed="rId4"/>
            <a:stretch>
              <a:fillRect/>
            </a:stretch>
          </a:blipFill>
        </p:spPr>
        <p:txBody>
          <a:bodyPr/>
          <a:lstStyle/>
          <a:p>
            <a:endParaRPr lang="en-GB"/>
          </a:p>
        </p:txBody>
      </p:sp>
      <p:sp>
        <p:nvSpPr>
          <p:cNvPr id="5" name="Freeform 5"/>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5"/>
            <a:stretch>
              <a:fillRect t="-3163" b="-3163"/>
            </a:stretch>
          </a:blipFill>
        </p:spPr>
        <p:txBody>
          <a:bodyPr/>
          <a:lstStyle/>
          <a:p>
            <a:endParaRPr lang="en-GB"/>
          </a:p>
        </p:txBody>
      </p:sp>
      <p:grpSp>
        <p:nvGrpSpPr>
          <p:cNvPr id="6" name="Group 6"/>
          <p:cNvGrpSpPr/>
          <p:nvPr/>
        </p:nvGrpSpPr>
        <p:grpSpPr>
          <a:xfrm>
            <a:off x="11798935" y="1028700"/>
            <a:ext cx="5584190" cy="4114800"/>
            <a:chOff x="0" y="0"/>
            <a:chExt cx="7445587" cy="5486400"/>
          </a:xfrm>
        </p:grpSpPr>
        <p:pic>
          <p:nvPicPr>
            <p:cNvPr id="7" name="Picture 7"/>
            <p:cNvPicPr>
              <a:picLocks noChangeAspect="1"/>
            </p:cNvPicPr>
            <p:nvPr/>
          </p:nvPicPr>
          <p:blipFill>
            <a:blip r:embed="rId6"/>
            <a:srcRect l="4845" r="4845"/>
            <a:stretch>
              <a:fillRect/>
            </a:stretch>
          </p:blipFill>
          <p:spPr>
            <a:xfrm>
              <a:off x="0" y="0"/>
              <a:ext cx="7445587" cy="5486400"/>
            </a:xfrm>
            <a:prstGeom prst="rect">
              <a:avLst/>
            </a:prstGeom>
          </p:spPr>
        </p:pic>
      </p:grpSp>
      <p:sp>
        <p:nvSpPr>
          <p:cNvPr id="8" name="TextBox 8"/>
          <p:cNvSpPr txBox="1"/>
          <p:nvPr/>
        </p:nvSpPr>
        <p:spPr>
          <a:xfrm>
            <a:off x="1028700" y="2164349"/>
            <a:ext cx="11134164" cy="1581339"/>
          </a:xfrm>
          <a:prstGeom prst="rect">
            <a:avLst/>
          </a:prstGeom>
        </p:spPr>
        <p:txBody>
          <a:bodyPr wrap="square" lIns="0" tIns="0" rIns="0" bIns="0" rtlCol="0" anchor="t">
            <a:spAutoFit/>
          </a:bodyPr>
          <a:lstStyle/>
          <a:p>
            <a:pPr algn="l">
              <a:lnSpc>
                <a:spcPts val="12210"/>
              </a:lnSpc>
            </a:pPr>
            <a:r>
              <a:rPr lang="en-US" sz="11000" b="1">
                <a:solidFill>
                  <a:srgbClr val="FFFFFF"/>
                </a:solidFill>
                <a:latin typeface="Avenir Next"/>
                <a:ea typeface="Avenir Bold"/>
                <a:cs typeface="Avenir Bold"/>
                <a:sym typeface="Avenir Bold"/>
              </a:rPr>
              <a:t>ACHIEVEMENT​</a:t>
            </a:r>
            <a:endParaRPr lang="en-US" sz="11000" b="1">
              <a:solidFill>
                <a:srgbClr val="FFFFFF"/>
              </a:solidFill>
              <a:latin typeface="Avenir Next"/>
              <a:ea typeface="Avenir Bold"/>
              <a:cs typeface="Avenir Bold"/>
            </a:endParaRPr>
          </a:p>
        </p:txBody>
      </p:sp>
      <p:sp>
        <p:nvSpPr>
          <p:cNvPr id="9" name="TextBox 9"/>
          <p:cNvSpPr txBox="1"/>
          <p:nvPr/>
        </p:nvSpPr>
        <p:spPr>
          <a:xfrm>
            <a:off x="1028700" y="4093779"/>
            <a:ext cx="9412139" cy="2346325"/>
          </a:xfrm>
          <a:prstGeom prst="rect">
            <a:avLst/>
          </a:prstGeom>
        </p:spPr>
        <p:txBody>
          <a:bodyPr lIns="0" tIns="0" rIns="0" bIns="0" rtlCol="0" anchor="t">
            <a:spAutoFit/>
          </a:bodyPr>
          <a:lstStyle/>
          <a:p>
            <a:pPr>
              <a:lnSpc>
                <a:spcPts val="4550"/>
              </a:lnSpc>
            </a:pPr>
            <a:r>
              <a:rPr lang="en-US" sz="3500">
                <a:solidFill>
                  <a:srgbClr val="FFFFFF"/>
                </a:solidFill>
                <a:latin typeface="Avenir Next"/>
                <a:ea typeface="Avenir"/>
                <a:cs typeface="Avenir"/>
                <a:sym typeface="Avenir"/>
              </a:rPr>
              <a:t>We inspire everyone to achieve their qualifications and surpass their own expectations to give every student the best possible springboard for their future careers.  ​</a:t>
            </a:r>
          </a:p>
        </p:txBody>
      </p:sp>
      <p:sp>
        <p:nvSpPr>
          <p:cNvPr id="10" name="TextBox 10"/>
          <p:cNvSpPr txBox="1"/>
          <p:nvPr/>
        </p:nvSpPr>
        <p:spPr>
          <a:xfrm>
            <a:off x="1028700" y="1147351"/>
            <a:ext cx="7220149" cy="1000274"/>
          </a:xfrm>
          <a:prstGeom prst="rect">
            <a:avLst/>
          </a:prstGeom>
        </p:spPr>
        <p:txBody>
          <a:bodyPr lIns="0" tIns="0" rIns="0" bIns="0" rtlCol="0" anchor="t">
            <a:spAutoFit/>
          </a:bodyPr>
          <a:lstStyle/>
          <a:p>
            <a:pPr algn="l">
              <a:lnSpc>
                <a:spcPts val="7769"/>
              </a:lnSpc>
              <a:spcBef>
                <a:spcPct val="0"/>
              </a:spcBef>
            </a:pPr>
            <a:r>
              <a:rPr lang="en-US" sz="6950">
                <a:solidFill>
                  <a:srgbClr val="FFFFFF"/>
                </a:solidFill>
                <a:latin typeface="Avenir Next"/>
                <a:ea typeface="Avenir"/>
                <a:cs typeface="Avenir"/>
                <a:sym typeface="Avenir"/>
              </a:rPr>
              <a:t>We Are About...​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2"/>
            <a:stretch>
              <a:fillRect l="-2729"/>
            </a:stretch>
          </a:blipFill>
        </p:spPr>
        <p:txBody>
          <a:bodyPr/>
          <a:lstStyle/>
          <a:p>
            <a:endParaRPr lang="en-GB"/>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2700880" y="0"/>
            <a:ext cx="5587120" cy="10287000"/>
            <a:chOff x="0" y="0"/>
            <a:chExt cx="7449493" cy="13716000"/>
          </a:xfrm>
        </p:grpSpPr>
        <p:pic>
          <p:nvPicPr>
            <p:cNvPr id="5" name="Picture 5"/>
            <p:cNvPicPr>
              <a:picLocks noChangeAspect="1"/>
            </p:cNvPicPr>
            <p:nvPr/>
          </p:nvPicPr>
          <p:blipFill>
            <a:blip r:embed="rId4"/>
            <a:srcRect l="26722" r="37134"/>
            <a:stretch>
              <a:fillRect/>
            </a:stretch>
          </p:blipFill>
          <p:spPr>
            <a:xfrm>
              <a:off x="0" y="0"/>
              <a:ext cx="7449493" cy="13716000"/>
            </a:xfrm>
            <a:prstGeom prst="rect">
              <a:avLst/>
            </a:prstGeom>
          </p:spPr>
        </p:pic>
      </p:grpSp>
      <p:sp>
        <p:nvSpPr>
          <p:cNvPr id="6" name="Freeform 6"/>
          <p:cNvSpPr/>
          <p:nvPr/>
        </p:nvSpPr>
        <p:spPr>
          <a:xfrm>
            <a:off x="-386004" y="7599183"/>
            <a:ext cx="5910851" cy="2578609"/>
          </a:xfrm>
          <a:custGeom>
            <a:avLst/>
            <a:gdLst/>
            <a:ahLst/>
            <a:cxnLst/>
            <a:rect l="l" t="t" r="r" b="b"/>
            <a:pathLst>
              <a:path w="5910851" h="2578609">
                <a:moveTo>
                  <a:pt x="0" y="0"/>
                </a:moveTo>
                <a:lnTo>
                  <a:pt x="5910851" y="0"/>
                </a:lnTo>
                <a:lnTo>
                  <a:pt x="5910851" y="2578609"/>
                </a:lnTo>
                <a:lnTo>
                  <a:pt x="0" y="2578609"/>
                </a:lnTo>
                <a:lnTo>
                  <a:pt x="0" y="0"/>
                </a:lnTo>
                <a:close/>
              </a:path>
            </a:pathLst>
          </a:custGeom>
          <a:blipFill>
            <a:blip r:embed="rId5"/>
            <a:stretch>
              <a:fillRect/>
            </a:stretch>
          </a:blipFill>
        </p:spPr>
        <p:txBody>
          <a:bodyPr/>
          <a:lstStyle/>
          <a:p>
            <a:endParaRPr lang="en-GB"/>
          </a:p>
        </p:txBody>
      </p:sp>
      <p:sp>
        <p:nvSpPr>
          <p:cNvPr id="8" name="Freeform 8"/>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6"/>
            <a:stretch>
              <a:fillRect t="-3163" b="-3163"/>
            </a:stretch>
          </a:blipFill>
        </p:spPr>
        <p:txBody>
          <a:bodyPr/>
          <a:lstStyle/>
          <a:p>
            <a:endParaRPr lang="en-GB"/>
          </a:p>
        </p:txBody>
      </p:sp>
      <p:sp>
        <p:nvSpPr>
          <p:cNvPr id="9" name="TextBox 9"/>
          <p:cNvSpPr txBox="1"/>
          <p:nvPr/>
        </p:nvSpPr>
        <p:spPr>
          <a:xfrm>
            <a:off x="2283327" y="2073637"/>
            <a:ext cx="9891685" cy="984885"/>
          </a:xfrm>
          <a:prstGeom prst="rect">
            <a:avLst/>
          </a:prstGeom>
        </p:spPr>
        <p:txBody>
          <a:bodyPr wrap="square" lIns="0" tIns="0" rIns="0" bIns="0" rtlCol="0" anchor="t">
            <a:spAutoFit/>
          </a:bodyPr>
          <a:lstStyle/>
          <a:p>
            <a:pPr marL="345440" lvl="1"/>
            <a:r>
              <a:rPr lang="en-US" sz="3200" b="1">
                <a:solidFill>
                  <a:srgbClr val="041C46"/>
                </a:solidFill>
                <a:latin typeface="Avenir Next"/>
                <a:ea typeface="Avenir" panose="02000503020000020003"/>
                <a:cs typeface="Avenir" panose="02000503020000020003"/>
                <a:sym typeface="Avenir"/>
              </a:rPr>
              <a:t>Our Qualification Achievement Rates –</a:t>
            </a:r>
            <a:br>
              <a:rPr lang="en-US" sz="3200" b="1">
                <a:latin typeface="Avenir Next"/>
                <a:ea typeface="Avenir" panose="02000503020000020003"/>
                <a:cs typeface="Avenir" panose="02000503020000020003"/>
              </a:rPr>
            </a:br>
            <a:r>
              <a:rPr lang="en-US" sz="3200">
                <a:solidFill>
                  <a:srgbClr val="041C46"/>
                </a:solidFill>
                <a:latin typeface="Avenir Next"/>
                <a:ea typeface="Avenir" panose="02000503020000020003"/>
                <a:cs typeface="Avenir" panose="02000503020000020003"/>
                <a:sym typeface="Avenir"/>
              </a:rPr>
              <a:t>as measured by the Department for Education</a:t>
            </a:r>
            <a:endParaRPr lang="en-US">
              <a:solidFill>
                <a:srgbClr val="041C46"/>
              </a:solidFill>
              <a:latin typeface="Avenir Next"/>
            </a:endParaRPr>
          </a:p>
        </p:txBody>
      </p:sp>
      <p:sp>
        <p:nvSpPr>
          <p:cNvPr id="10" name="TextBox 9">
            <a:extLst>
              <a:ext uri="{FF2B5EF4-FFF2-40B4-BE49-F238E27FC236}">
                <a16:creationId xmlns:a16="http://schemas.microsoft.com/office/drawing/2014/main" id="{6D66AF73-214C-CE8A-63E3-D0026445DE40}"/>
              </a:ext>
            </a:extLst>
          </p:cNvPr>
          <p:cNvSpPr txBox="1"/>
          <p:nvPr/>
        </p:nvSpPr>
        <p:spPr>
          <a:xfrm>
            <a:off x="2287070" y="3687299"/>
            <a:ext cx="9596030" cy="1477328"/>
          </a:xfrm>
          <a:prstGeom prst="rect">
            <a:avLst/>
          </a:prstGeom>
        </p:spPr>
        <p:txBody>
          <a:bodyPr wrap="square" lIns="0" tIns="0" rIns="0" bIns="0" rtlCol="0" anchor="t">
            <a:spAutoFit/>
          </a:bodyPr>
          <a:lstStyle/>
          <a:p>
            <a:pPr marL="345440" lvl="1" algn="l"/>
            <a:r>
              <a:rPr lang="en-US" sz="3200" b="1">
                <a:solidFill>
                  <a:srgbClr val="041C46"/>
                </a:solidFill>
                <a:latin typeface="Avenir Next"/>
                <a:ea typeface="Avenir" panose="02000503020000020003"/>
                <a:cs typeface="Avenir" panose="02000503020000020003"/>
                <a:sym typeface="Avenir"/>
              </a:rPr>
              <a:t>High grades - </a:t>
            </a:r>
            <a:r>
              <a:rPr lang="en-US" sz="3200">
                <a:solidFill>
                  <a:srgbClr val="041C46"/>
                </a:solidFill>
                <a:latin typeface="Avenir Next"/>
                <a:ea typeface="Avenir" panose="02000503020000020003"/>
                <a:cs typeface="Avenir" panose="02000503020000020003"/>
                <a:sym typeface="Avenir"/>
              </a:rPr>
              <a:t>demonstrating our focus on stretching students and ensuring high levels of achievement</a:t>
            </a:r>
            <a:endParaRPr lang="en-US" sz="3200">
              <a:solidFill>
                <a:srgbClr val="041C46"/>
              </a:solidFill>
              <a:latin typeface="Avenir Next"/>
              <a:ea typeface="Avenir" panose="02000503020000020003"/>
              <a:cs typeface="Avenir" panose="02000503020000020003"/>
            </a:endParaRPr>
          </a:p>
        </p:txBody>
      </p:sp>
      <p:sp>
        <p:nvSpPr>
          <p:cNvPr id="11" name="TextBox 10">
            <a:extLst>
              <a:ext uri="{FF2B5EF4-FFF2-40B4-BE49-F238E27FC236}">
                <a16:creationId xmlns:a16="http://schemas.microsoft.com/office/drawing/2014/main" id="{E606D1A9-13BC-0E6E-5708-3BC547FAEE33}"/>
              </a:ext>
            </a:extLst>
          </p:cNvPr>
          <p:cNvSpPr txBox="1"/>
          <p:nvPr/>
        </p:nvSpPr>
        <p:spPr>
          <a:xfrm>
            <a:off x="2280252" y="5461732"/>
            <a:ext cx="9622611" cy="1477328"/>
          </a:xfrm>
          <a:prstGeom prst="rect">
            <a:avLst/>
          </a:prstGeom>
        </p:spPr>
        <p:txBody>
          <a:bodyPr wrap="square" lIns="0" tIns="0" rIns="0" bIns="0" rtlCol="0" anchor="t">
            <a:spAutoFit/>
          </a:bodyPr>
          <a:lstStyle/>
          <a:p>
            <a:pPr marL="345440" lvl="1" algn="l"/>
            <a:r>
              <a:rPr lang="en-US" sz="3200" b="1">
                <a:solidFill>
                  <a:srgbClr val="041C46"/>
                </a:solidFill>
                <a:latin typeface="Avenir Next"/>
                <a:ea typeface="Avenir" panose="02000503020000020003"/>
                <a:cs typeface="Avenir" panose="02000503020000020003"/>
                <a:sym typeface="Avenir"/>
              </a:rPr>
              <a:t>Progress rates - </a:t>
            </a:r>
            <a:r>
              <a:rPr lang="en-US" sz="3200">
                <a:solidFill>
                  <a:srgbClr val="041C46"/>
                </a:solidFill>
                <a:latin typeface="Avenir Next"/>
                <a:ea typeface="Avenir" panose="02000503020000020003"/>
                <a:cs typeface="Avenir" panose="02000503020000020003"/>
                <a:sym typeface="Avenir"/>
              </a:rPr>
              <a:t>measuring individual student progression to demonstrate the value added from our teaching and learning</a:t>
            </a:r>
            <a:endParaRPr lang="en-US" sz="3200">
              <a:solidFill>
                <a:srgbClr val="041C46"/>
              </a:solidFill>
              <a:latin typeface="Avenir Next"/>
              <a:ea typeface="Avenir" panose="02000503020000020003"/>
              <a:cs typeface="Avenir" panose="02000503020000020003"/>
            </a:endParaRPr>
          </a:p>
        </p:txBody>
      </p:sp>
      <p:pic>
        <p:nvPicPr>
          <p:cNvPr id="12" name="Picture 11" descr="A white line on a blue circle&#10;&#10;Description automatically generated">
            <a:extLst>
              <a:ext uri="{FF2B5EF4-FFF2-40B4-BE49-F238E27FC236}">
                <a16:creationId xmlns:a16="http://schemas.microsoft.com/office/drawing/2014/main" id="{AD599BCC-2FC1-32CF-0DA8-F5CA93384A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476" y="1632635"/>
            <a:ext cx="1902289" cy="1902289"/>
          </a:xfrm>
          <a:prstGeom prst="rect">
            <a:avLst/>
          </a:prstGeom>
        </p:spPr>
      </p:pic>
      <p:sp>
        <p:nvSpPr>
          <p:cNvPr id="13" name="TextBox 7">
            <a:extLst>
              <a:ext uri="{FF2B5EF4-FFF2-40B4-BE49-F238E27FC236}">
                <a16:creationId xmlns:a16="http://schemas.microsoft.com/office/drawing/2014/main" id="{E5586702-79AB-5075-9EA9-139B7E65F55A}"/>
              </a:ext>
            </a:extLst>
          </p:cNvPr>
          <p:cNvSpPr txBox="1"/>
          <p:nvPr/>
        </p:nvSpPr>
        <p:spPr>
          <a:xfrm>
            <a:off x="569474" y="707355"/>
            <a:ext cx="11307737" cy="757836"/>
          </a:xfrm>
          <a:prstGeom prst="rect">
            <a:avLst/>
          </a:prstGeom>
        </p:spPr>
        <p:txBody>
          <a:bodyPr wrap="square" lIns="0" tIns="0" rIns="0" bIns="0" rtlCol="0" anchor="t">
            <a:spAutoFit/>
          </a:bodyPr>
          <a:lstStyle/>
          <a:p>
            <a:pPr algn="l">
              <a:lnSpc>
                <a:spcPts val="5771"/>
              </a:lnSpc>
            </a:pPr>
            <a:r>
              <a:rPr lang="en-US" sz="5150" b="1">
                <a:solidFill>
                  <a:srgbClr val="041C46"/>
                </a:solidFill>
                <a:latin typeface="Avenir Next"/>
                <a:ea typeface="Avenir Bold"/>
                <a:cs typeface="Avenir Bold"/>
                <a:sym typeface="Avenir Bold"/>
              </a:rPr>
              <a:t>How will we measure our success?</a:t>
            </a:r>
          </a:p>
        </p:txBody>
      </p:sp>
      <p:pic>
        <p:nvPicPr>
          <p:cNvPr id="15" name="Picture 14" descr="A blue circle with white letters and a plus&#10;&#10;Description automatically generated">
            <a:extLst>
              <a:ext uri="{FF2B5EF4-FFF2-40B4-BE49-F238E27FC236}">
                <a16:creationId xmlns:a16="http://schemas.microsoft.com/office/drawing/2014/main" id="{33C98E85-1EB4-334C-E30D-1229511421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475" y="3414817"/>
            <a:ext cx="1902289" cy="1902289"/>
          </a:xfrm>
          <a:prstGeom prst="rect">
            <a:avLst/>
          </a:prstGeom>
        </p:spPr>
      </p:pic>
      <p:pic>
        <p:nvPicPr>
          <p:cNvPr id="18" name="Picture 17" descr="A white line on a blue background&#10;&#10;Description automatically generated">
            <a:extLst>
              <a:ext uri="{FF2B5EF4-FFF2-40B4-BE49-F238E27FC236}">
                <a16:creationId xmlns:a16="http://schemas.microsoft.com/office/drawing/2014/main" id="{9AF8CDA3-996B-C2A3-7761-BDE5769989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474" y="5197001"/>
            <a:ext cx="1902288" cy="190228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4805434" y="0"/>
            <a:ext cx="3513943" cy="7871325"/>
            <a:chOff x="0" y="0"/>
            <a:chExt cx="4685257" cy="10495100"/>
          </a:xfrm>
        </p:grpSpPr>
        <p:pic>
          <p:nvPicPr>
            <p:cNvPr id="4" name="Picture 4"/>
            <p:cNvPicPr>
              <a:picLocks noChangeAspect="1"/>
            </p:cNvPicPr>
            <p:nvPr/>
          </p:nvPicPr>
          <p:blipFill>
            <a:blip r:embed="rId3"/>
            <a:srcRect l="44809" r="25483"/>
            <a:stretch>
              <a:fillRect/>
            </a:stretch>
          </p:blipFill>
          <p:spPr>
            <a:xfrm>
              <a:off x="0" y="0"/>
              <a:ext cx="4685257" cy="10495100"/>
            </a:xfrm>
            <a:prstGeom prst="rect">
              <a:avLst/>
            </a:prstGeom>
          </p:spPr>
        </p:pic>
      </p:grpSp>
      <p:grpSp>
        <p:nvGrpSpPr>
          <p:cNvPr id="5" name="Group 5"/>
          <p:cNvGrpSpPr/>
          <p:nvPr/>
        </p:nvGrpSpPr>
        <p:grpSpPr>
          <a:xfrm>
            <a:off x="10573305" y="2415675"/>
            <a:ext cx="3925468" cy="3699261"/>
            <a:chOff x="0" y="0"/>
            <a:chExt cx="5233958" cy="4932348"/>
          </a:xfrm>
        </p:grpSpPr>
        <p:pic>
          <p:nvPicPr>
            <p:cNvPr id="6" name="Picture 6"/>
            <p:cNvPicPr>
              <a:picLocks noChangeAspect="1"/>
            </p:cNvPicPr>
            <p:nvPr/>
          </p:nvPicPr>
          <p:blipFill>
            <a:blip r:embed="rId4"/>
            <a:srcRect l="5097" r="24287"/>
            <a:stretch>
              <a:fillRect/>
            </a:stretch>
          </p:blipFill>
          <p:spPr>
            <a:xfrm>
              <a:off x="0" y="0"/>
              <a:ext cx="5233958" cy="4932348"/>
            </a:xfrm>
            <a:prstGeom prst="rect">
              <a:avLst/>
            </a:prstGeom>
          </p:spPr>
        </p:pic>
      </p:grpSp>
      <p:grpSp>
        <p:nvGrpSpPr>
          <p:cNvPr id="7" name="Group 7"/>
          <p:cNvGrpSpPr/>
          <p:nvPr/>
        </p:nvGrpSpPr>
        <p:grpSpPr>
          <a:xfrm>
            <a:off x="10573305" y="6335372"/>
            <a:ext cx="3925468" cy="3951628"/>
            <a:chOff x="0" y="0"/>
            <a:chExt cx="5233958" cy="5268838"/>
          </a:xfrm>
        </p:grpSpPr>
        <p:pic>
          <p:nvPicPr>
            <p:cNvPr id="8" name="Picture 8"/>
            <p:cNvPicPr>
              <a:picLocks noChangeAspect="1"/>
            </p:cNvPicPr>
            <p:nvPr/>
          </p:nvPicPr>
          <p:blipFill>
            <a:blip r:embed="rId5"/>
            <a:srcRect l="16947" r="16947"/>
            <a:stretch>
              <a:fillRect/>
            </a:stretch>
          </p:blipFill>
          <p:spPr>
            <a:xfrm>
              <a:off x="0" y="0"/>
              <a:ext cx="5233958" cy="5268838"/>
            </a:xfrm>
            <a:prstGeom prst="rect">
              <a:avLst/>
            </a:prstGeom>
          </p:spPr>
        </p:pic>
      </p:grpSp>
      <p:grpSp>
        <p:nvGrpSpPr>
          <p:cNvPr id="9" name="Group 9"/>
          <p:cNvGrpSpPr/>
          <p:nvPr/>
        </p:nvGrpSpPr>
        <p:grpSpPr>
          <a:xfrm>
            <a:off x="14805434" y="8109569"/>
            <a:ext cx="3513943" cy="2684233"/>
            <a:chOff x="0" y="0"/>
            <a:chExt cx="925483" cy="706958"/>
          </a:xfrm>
        </p:grpSpPr>
        <p:sp>
          <p:nvSpPr>
            <p:cNvPr id="10" name="Freeform 10"/>
            <p:cNvSpPr/>
            <p:nvPr/>
          </p:nvSpPr>
          <p:spPr>
            <a:xfrm>
              <a:off x="0" y="0"/>
              <a:ext cx="925483" cy="706958"/>
            </a:xfrm>
            <a:custGeom>
              <a:avLst/>
              <a:gdLst/>
              <a:ahLst/>
              <a:cxnLst/>
              <a:rect l="l" t="t" r="r" b="b"/>
              <a:pathLst>
                <a:path w="925483" h="706958">
                  <a:moveTo>
                    <a:pt x="0" y="0"/>
                  </a:moveTo>
                  <a:lnTo>
                    <a:pt x="925483" y="0"/>
                  </a:lnTo>
                  <a:lnTo>
                    <a:pt x="925483" y="706958"/>
                  </a:lnTo>
                  <a:lnTo>
                    <a:pt x="0" y="706958"/>
                  </a:lnTo>
                  <a:close/>
                </a:path>
              </a:pathLst>
            </a:custGeom>
            <a:solidFill>
              <a:srgbClr val="041C46"/>
            </a:solidFill>
          </p:spPr>
          <p:txBody>
            <a:bodyPr/>
            <a:lstStyle/>
            <a:p>
              <a:endParaRPr lang="en-GB"/>
            </a:p>
          </p:txBody>
        </p:sp>
        <p:sp>
          <p:nvSpPr>
            <p:cNvPr id="11" name="TextBox 11"/>
            <p:cNvSpPr txBox="1"/>
            <p:nvPr/>
          </p:nvSpPr>
          <p:spPr>
            <a:xfrm>
              <a:off x="0" y="-28575"/>
              <a:ext cx="925483" cy="735533"/>
            </a:xfrm>
            <a:prstGeom prst="rect">
              <a:avLst/>
            </a:prstGeom>
          </p:spPr>
          <p:txBody>
            <a:bodyPr lIns="50800" tIns="50800" rIns="50800" bIns="50800" rtlCol="0" anchor="ctr"/>
            <a:lstStyle/>
            <a:p>
              <a:pPr algn="ctr">
                <a:lnSpc>
                  <a:spcPts val="2239"/>
                </a:lnSpc>
              </a:pPr>
              <a:endParaRPr/>
            </a:p>
          </p:txBody>
        </p:sp>
      </p:grpSp>
      <p:sp>
        <p:nvSpPr>
          <p:cNvPr id="12" name="Freeform 12"/>
          <p:cNvSpPr/>
          <p:nvPr/>
        </p:nvSpPr>
        <p:spPr>
          <a:xfrm>
            <a:off x="-386004" y="7599183"/>
            <a:ext cx="5910851" cy="2578609"/>
          </a:xfrm>
          <a:custGeom>
            <a:avLst/>
            <a:gdLst/>
            <a:ahLst/>
            <a:cxnLst/>
            <a:rect l="l" t="t" r="r" b="b"/>
            <a:pathLst>
              <a:path w="5910851" h="2578609">
                <a:moveTo>
                  <a:pt x="0" y="0"/>
                </a:moveTo>
                <a:lnTo>
                  <a:pt x="5910851" y="0"/>
                </a:lnTo>
                <a:lnTo>
                  <a:pt x="5910851" y="2578609"/>
                </a:lnTo>
                <a:lnTo>
                  <a:pt x="0" y="2578609"/>
                </a:lnTo>
                <a:lnTo>
                  <a:pt x="0" y="0"/>
                </a:lnTo>
                <a:close/>
              </a:path>
            </a:pathLst>
          </a:custGeom>
          <a:blipFill>
            <a:blip r:embed="rId6"/>
            <a:stretch>
              <a:fillRect/>
            </a:stretch>
          </a:blipFill>
        </p:spPr>
        <p:txBody>
          <a:bodyPr/>
          <a:lstStyle/>
          <a:p>
            <a:endParaRPr lang="en-GB"/>
          </a:p>
        </p:txBody>
      </p:sp>
      <p:sp>
        <p:nvSpPr>
          <p:cNvPr id="14" name="TextBox 14"/>
          <p:cNvSpPr txBox="1"/>
          <p:nvPr/>
        </p:nvSpPr>
        <p:spPr>
          <a:xfrm>
            <a:off x="754778" y="2066420"/>
            <a:ext cx="9511866" cy="3756413"/>
          </a:xfrm>
          <a:prstGeom prst="rect">
            <a:avLst/>
          </a:prstGeom>
        </p:spPr>
        <p:txBody>
          <a:bodyPr wrap="square" lIns="0" tIns="0" rIns="0" bIns="0" rtlCol="0" anchor="t">
            <a:spAutoFit/>
          </a:bodyPr>
          <a:lstStyle/>
          <a:p>
            <a:pPr marL="345440" lvl="1" algn="l">
              <a:lnSpc>
                <a:spcPts val="4160"/>
              </a:lnSpc>
            </a:pPr>
            <a:r>
              <a:rPr lang="en-US" sz="3200">
                <a:solidFill>
                  <a:srgbClr val="041C46"/>
                </a:solidFill>
                <a:latin typeface="Avenir Next"/>
                <a:ea typeface="Avenir" panose="02000503020000020003"/>
                <a:cs typeface="Avenir" panose="02000503020000020003"/>
                <a:sym typeface="Avenir"/>
              </a:rPr>
              <a:t>Exceptional teaching and learning</a:t>
            </a:r>
            <a:endParaRPr lang="en-US" sz="3200">
              <a:solidFill>
                <a:srgbClr val="041C46"/>
              </a:solidFill>
              <a:latin typeface="Avenir Next"/>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Create the conditions for consistent learning</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Ensure every student is progressing throughout the year</a:t>
            </a:r>
            <a:endParaRPr lang="en-US" sz="3200">
              <a:solidFill>
                <a:srgbClr val="041C46"/>
              </a:solidFill>
              <a:latin typeface="Avenir Next"/>
              <a:ea typeface="Avenir" panose="02000503020000020003"/>
              <a:cs typeface="Avenir" panose="02000503020000020003"/>
            </a:endParaRPr>
          </a:p>
          <a:p>
            <a:pPr marL="345440" lvl="1" algn="l">
              <a:lnSpc>
                <a:spcPts val="4160"/>
              </a:lnSpc>
            </a:pPr>
            <a:r>
              <a:rPr lang="en-US" sz="3200">
                <a:solidFill>
                  <a:srgbClr val="041C46"/>
                </a:solidFill>
                <a:latin typeface="Avenir Next"/>
                <a:ea typeface="Avenir" panose="02000503020000020003"/>
                <a:cs typeface="Avenir" panose="02000503020000020003"/>
                <a:sym typeface="Avenir"/>
              </a:rPr>
              <a:t>Strong pastoral care and student support</a:t>
            </a:r>
            <a:endParaRPr lang="en-US" sz="3200">
              <a:solidFill>
                <a:srgbClr val="041C46"/>
              </a:solidFill>
              <a:latin typeface="Avenir Next"/>
              <a:ea typeface="Avenir" panose="02000503020000020003"/>
              <a:cs typeface="Avenir" panose="02000503020000020003"/>
            </a:endParaRPr>
          </a:p>
          <a:p>
            <a:pPr marL="345440" lvl="1">
              <a:lnSpc>
                <a:spcPts val="4160"/>
              </a:lnSpc>
            </a:pPr>
            <a:r>
              <a:rPr lang="en-US" sz="3200">
                <a:solidFill>
                  <a:srgbClr val="041C46"/>
                </a:solidFill>
                <a:latin typeface="Avenir Next"/>
                <a:ea typeface="Avenir" panose="02000503020000020003"/>
                <a:cs typeface="Avenir" panose="02000503020000020003"/>
                <a:sym typeface="Avenir"/>
              </a:rPr>
              <a:t>A commitment to effective parental and carer engagement for 14-18 year olds</a:t>
            </a:r>
            <a:endParaRPr lang="en-US" sz="3200">
              <a:solidFill>
                <a:srgbClr val="041C46"/>
              </a:solidFill>
              <a:latin typeface="Avenir Next"/>
              <a:ea typeface="Avenir" panose="02000503020000020003"/>
              <a:cs typeface="Avenir" panose="02000503020000020003"/>
            </a:endParaRPr>
          </a:p>
        </p:txBody>
      </p:sp>
      <p:sp>
        <p:nvSpPr>
          <p:cNvPr id="15" name="Freeform 15"/>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7"/>
            <a:stretch>
              <a:fillRect t="-3163" b="-3163"/>
            </a:stretch>
          </a:blipFill>
        </p:spPr>
        <p:txBody>
          <a:bodyPr/>
          <a:lstStyle/>
          <a:p>
            <a:endParaRPr lang="en-GB"/>
          </a:p>
        </p:txBody>
      </p:sp>
      <p:pic>
        <p:nvPicPr>
          <p:cNvPr id="16" name="Picture 15" descr="A green circle with black center&#10;&#10;Description automatically generated">
            <a:extLst>
              <a:ext uri="{FF2B5EF4-FFF2-40B4-BE49-F238E27FC236}">
                <a16:creationId xmlns:a16="http://schemas.microsoft.com/office/drawing/2014/main" id="{FB923DB2-CEF2-5845-7CBF-F73A0FECB1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457" y="2654618"/>
            <a:ext cx="408503" cy="408503"/>
          </a:xfrm>
          <a:prstGeom prst="rect">
            <a:avLst/>
          </a:prstGeom>
        </p:spPr>
      </p:pic>
      <p:pic>
        <p:nvPicPr>
          <p:cNvPr id="17" name="Picture 16" descr="A blue circle with black background&#10;&#10;Description automatically generated">
            <a:extLst>
              <a:ext uri="{FF2B5EF4-FFF2-40B4-BE49-F238E27FC236}">
                <a16:creationId xmlns:a16="http://schemas.microsoft.com/office/drawing/2014/main" id="{4B200B01-F01B-1F02-C6CC-A3F05C04D0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265" y="2115926"/>
            <a:ext cx="408503" cy="408503"/>
          </a:xfrm>
          <a:prstGeom prst="rect">
            <a:avLst/>
          </a:prstGeom>
        </p:spPr>
      </p:pic>
      <p:pic>
        <p:nvPicPr>
          <p:cNvPr id="18" name="Picture 17" descr="A blue circle with black background&#10;&#10;Description automatically generated">
            <a:extLst>
              <a:ext uri="{FF2B5EF4-FFF2-40B4-BE49-F238E27FC236}">
                <a16:creationId xmlns:a16="http://schemas.microsoft.com/office/drawing/2014/main" id="{E2C5D128-1AF8-4A63-ABC5-21E267D72F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265" y="3153591"/>
            <a:ext cx="408503" cy="408503"/>
          </a:xfrm>
          <a:prstGeom prst="rect">
            <a:avLst/>
          </a:prstGeom>
        </p:spPr>
      </p:pic>
      <p:pic>
        <p:nvPicPr>
          <p:cNvPr id="19" name="Picture 18" descr="A green circle with black center&#10;&#10;Description automatically generated">
            <a:extLst>
              <a:ext uri="{FF2B5EF4-FFF2-40B4-BE49-F238E27FC236}">
                <a16:creationId xmlns:a16="http://schemas.microsoft.com/office/drawing/2014/main" id="{20068BBA-E370-ED56-EDC5-165A673A29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457" y="4250209"/>
            <a:ext cx="408503" cy="408503"/>
          </a:xfrm>
          <a:prstGeom prst="rect">
            <a:avLst/>
          </a:prstGeom>
        </p:spPr>
      </p:pic>
      <p:pic>
        <p:nvPicPr>
          <p:cNvPr id="20" name="Picture 19" descr="A blue circle with black background&#10;&#10;Description automatically generated">
            <a:extLst>
              <a:ext uri="{FF2B5EF4-FFF2-40B4-BE49-F238E27FC236}">
                <a16:creationId xmlns:a16="http://schemas.microsoft.com/office/drawing/2014/main" id="{429D0AA0-E369-1540-F6B1-13289381DE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265" y="4779519"/>
            <a:ext cx="408503" cy="408503"/>
          </a:xfrm>
          <a:prstGeom prst="rect">
            <a:avLst/>
          </a:prstGeom>
        </p:spPr>
      </p:pic>
      <p:sp>
        <p:nvSpPr>
          <p:cNvPr id="22" name="TextBox 12">
            <a:extLst>
              <a:ext uri="{FF2B5EF4-FFF2-40B4-BE49-F238E27FC236}">
                <a16:creationId xmlns:a16="http://schemas.microsoft.com/office/drawing/2014/main" id="{B69BF879-B492-03E9-17AF-B1F53E49721D}"/>
              </a:ext>
            </a:extLst>
          </p:cNvPr>
          <p:cNvSpPr txBox="1"/>
          <p:nvPr/>
        </p:nvSpPr>
        <p:spPr>
          <a:xfrm>
            <a:off x="553532" y="954996"/>
            <a:ext cx="14058900" cy="757836"/>
          </a:xfrm>
          <a:prstGeom prst="rect">
            <a:avLst/>
          </a:prstGeom>
        </p:spPr>
        <p:txBody>
          <a:bodyPr wrap="square" lIns="0" tIns="0" rIns="0" bIns="0" rtlCol="0" anchor="t">
            <a:spAutoFit/>
          </a:bodyPr>
          <a:lstStyle/>
          <a:p>
            <a:pPr algn="l">
              <a:lnSpc>
                <a:spcPts val="5771"/>
              </a:lnSpc>
            </a:pPr>
            <a:r>
              <a:rPr lang="en-US" sz="5150" b="1">
                <a:solidFill>
                  <a:srgbClr val="041C46"/>
                </a:solidFill>
                <a:latin typeface="Avenir Next"/>
                <a:ea typeface="Avenir Bold"/>
                <a:cs typeface="Avenir Bold"/>
                <a:sym typeface="Avenir Bold"/>
              </a:rPr>
              <a:t>What will we do to deliver this outcome?</a:t>
            </a:r>
            <a:endParaRPr lang="en-US" sz="5150" b="1">
              <a:solidFill>
                <a:srgbClr val="041C46"/>
              </a:solidFill>
              <a:latin typeface="Avenir Next"/>
              <a:ea typeface="Avenir Bold"/>
              <a:cs typeface="Avenir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1C46"/>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20CB25C-B0FB-4302-ADDB-0AECE9ACA6BC}"/>
              </a:ext>
            </a:extLst>
          </p:cNvPr>
          <p:cNvSpPr/>
          <p:nvPr/>
        </p:nvSpPr>
        <p:spPr>
          <a:xfrm>
            <a:off x="343100" y="0"/>
            <a:ext cx="17802025" cy="10287000"/>
          </a:xfrm>
          <a:custGeom>
            <a:avLst/>
            <a:gdLst/>
            <a:ahLst/>
            <a:cxnLst/>
            <a:rect l="l" t="t" r="r" b="b"/>
            <a:pathLst>
              <a:path w="17802025" h="10287000">
                <a:moveTo>
                  <a:pt x="0" y="0"/>
                </a:moveTo>
                <a:lnTo>
                  <a:pt x="17802025" y="0"/>
                </a:lnTo>
                <a:lnTo>
                  <a:pt x="17802025" y="10287000"/>
                </a:lnTo>
                <a:lnTo>
                  <a:pt x="0" y="10287000"/>
                </a:lnTo>
                <a:lnTo>
                  <a:pt x="0" y="0"/>
                </a:lnTo>
                <a:close/>
              </a:path>
            </a:pathLst>
          </a:custGeom>
          <a:blipFill>
            <a:blip r:embed="rId2"/>
            <a:stretch>
              <a:fillRect l="-2729"/>
            </a:stretch>
          </a:blipFill>
        </p:spPr>
        <p:txBody>
          <a:bodyPr/>
          <a:lstStyle/>
          <a:p>
            <a:endParaRPr lang="en-GB"/>
          </a:p>
        </p:txBody>
      </p:sp>
      <p:grpSp>
        <p:nvGrpSpPr>
          <p:cNvPr id="2" name="Group 2"/>
          <p:cNvGrpSpPr/>
          <p:nvPr/>
        </p:nvGrpSpPr>
        <p:grpSpPr>
          <a:xfrm>
            <a:off x="10920977" y="5299225"/>
            <a:ext cx="6462148" cy="4114800"/>
            <a:chOff x="0" y="0"/>
            <a:chExt cx="8616197" cy="5486400"/>
          </a:xfrm>
        </p:grpSpPr>
        <p:pic>
          <p:nvPicPr>
            <p:cNvPr id="3" name="Picture 3"/>
            <p:cNvPicPr>
              <a:picLocks noChangeAspect="1"/>
            </p:cNvPicPr>
            <p:nvPr/>
          </p:nvPicPr>
          <p:blipFill>
            <a:blip r:embed="rId3"/>
            <a:srcRect t="2156" b="2156"/>
            <a:stretch>
              <a:fillRect/>
            </a:stretch>
          </p:blipFill>
          <p:spPr>
            <a:xfrm>
              <a:off x="0" y="0"/>
              <a:ext cx="8616197" cy="5486400"/>
            </a:xfrm>
            <a:prstGeom prst="rect">
              <a:avLst/>
            </a:prstGeom>
          </p:spPr>
        </p:pic>
      </p:grpSp>
      <p:sp>
        <p:nvSpPr>
          <p:cNvPr id="4" name="Freeform 4"/>
          <p:cNvSpPr/>
          <p:nvPr/>
        </p:nvSpPr>
        <p:spPr>
          <a:xfrm>
            <a:off x="362150" y="7907675"/>
            <a:ext cx="4365559" cy="1904475"/>
          </a:xfrm>
          <a:custGeom>
            <a:avLst/>
            <a:gdLst/>
            <a:ahLst/>
            <a:cxnLst/>
            <a:rect l="l" t="t" r="r" b="b"/>
            <a:pathLst>
              <a:path w="4365559" h="1904475">
                <a:moveTo>
                  <a:pt x="0" y="0"/>
                </a:moveTo>
                <a:lnTo>
                  <a:pt x="4365558" y="0"/>
                </a:lnTo>
                <a:lnTo>
                  <a:pt x="4365558" y="1904475"/>
                </a:lnTo>
                <a:lnTo>
                  <a:pt x="0" y="1904475"/>
                </a:lnTo>
                <a:lnTo>
                  <a:pt x="0" y="0"/>
                </a:lnTo>
                <a:close/>
              </a:path>
            </a:pathLst>
          </a:custGeom>
          <a:blipFill>
            <a:blip r:embed="rId4"/>
            <a:stretch>
              <a:fillRect/>
            </a:stretch>
          </a:blipFill>
        </p:spPr>
        <p:txBody>
          <a:bodyPr/>
          <a:lstStyle/>
          <a:p>
            <a:endParaRPr lang="en-GB"/>
          </a:p>
        </p:txBody>
      </p:sp>
      <p:sp>
        <p:nvSpPr>
          <p:cNvPr id="5" name="Freeform 5"/>
          <p:cNvSpPr/>
          <p:nvPr/>
        </p:nvSpPr>
        <p:spPr>
          <a:xfrm>
            <a:off x="2808011" y="7356625"/>
            <a:ext cx="18741363" cy="2930375"/>
          </a:xfrm>
          <a:custGeom>
            <a:avLst/>
            <a:gdLst/>
            <a:ahLst/>
            <a:cxnLst/>
            <a:rect l="l" t="t" r="r" b="b"/>
            <a:pathLst>
              <a:path w="18741363" h="2930375">
                <a:moveTo>
                  <a:pt x="0" y="0"/>
                </a:moveTo>
                <a:lnTo>
                  <a:pt x="18741363" y="0"/>
                </a:lnTo>
                <a:lnTo>
                  <a:pt x="18741363" y="2930375"/>
                </a:lnTo>
                <a:lnTo>
                  <a:pt x="0" y="2930375"/>
                </a:lnTo>
                <a:lnTo>
                  <a:pt x="0" y="0"/>
                </a:lnTo>
                <a:close/>
              </a:path>
            </a:pathLst>
          </a:custGeom>
          <a:blipFill>
            <a:blip r:embed="rId5"/>
            <a:stretch>
              <a:fillRect t="-3163" b="-3163"/>
            </a:stretch>
          </a:blipFill>
        </p:spPr>
        <p:txBody>
          <a:bodyPr/>
          <a:lstStyle/>
          <a:p>
            <a:endParaRPr lang="en-GB"/>
          </a:p>
        </p:txBody>
      </p:sp>
      <p:sp>
        <p:nvSpPr>
          <p:cNvPr id="6" name="TextBox 6"/>
          <p:cNvSpPr txBox="1"/>
          <p:nvPr/>
        </p:nvSpPr>
        <p:spPr>
          <a:xfrm>
            <a:off x="1028700" y="2164349"/>
            <a:ext cx="9609332" cy="1564531"/>
          </a:xfrm>
          <a:prstGeom prst="rect">
            <a:avLst/>
          </a:prstGeom>
        </p:spPr>
        <p:txBody>
          <a:bodyPr wrap="square" lIns="0" tIns="0" rIns="0" bIns="0" rtlCol="0" anchor="t">
            <a:spAutoFit/>
          </a:bodyPr>
          <a:lstStyle/>
          <a:p>
            <a:pPr algn="l">
              <a:lnSpc>
                <a:spcPts val="12210"/>
              </a:lnSpc>
            </a:pPr>
            <a:r>
              <a:rPr lang="en-US" sz="11000" b="1">
                <a:solidFill>
                  <a:srgbClr val="FFFFFF"/>
                </a:solidFill>
                <a:latin typeface="Avenir Next"/>
                <a:ea typeface="Avenir Bold"/>
                <a:cs typeface="Avenir Bold"/>
                <a:sym typeface="Avenir Bold"/>
              </a:rPr>
              <a:t>READINESS​​</a:t>
            </a:r>
            <a:endParaRPr lang="en-US" sz="11000" b="1">
              <a:solidFill>
                <a:srgbClr val="FFFFFF"/>
              </a:solidFill>
              <a:latin typeface="Avenir Next"/>
              <a:ea typeface="Avenir Bold"/>
              <a:cs typeface="Avenir Bold"/>
            </a:endParaRPr>
          </a:p>
        </p:txBody>
      </p:sp>
      <p:sp>
        <p:nvSpPr>
          <p:cNvPr id="7" name="TextBox 7"/>
          <p:cNvSpPr txBox="1"/>
          <p:nvPr/>
        </p:nvSpPr>
        <p:spPr>
          <a:xfrm>
            <a:off x="1028700" y="4010832"/>
            <a:ext cx="9412139" cy="2911246"/>
          </a:xfrm>
          <a:prstGeom prst="rect">
            <a:avLst/>
          </a:prstGeom>
        </p:spPr>
        <p:txBody>
          <a:bodyPr lIns="0" tIns="0" rIns="0" bIns="0" rtlCol="0" anchor="t">
            <a:spAutoFit/>
          </a:bodyPr>
          <a:lstStyle/>
          <a:p>
            <a:pPr>
              <a:lnSpc>
                <a:spcPts val="4550"/>
              </a:lnSpc>
            </a:pPr>
            <a:r>
              <a:rPr lang="en-US" sz="3500">
                <a:solidFill>
                  <a:srgbClr val="FFFFFF"/>
                </a:solidFill>
                <a:latin typeface="Avenir Next"/>
                <a:ea typeface="Avenir"/>
                <a:cs typeface="Avenir"/>
                <a:sym typeface="Avenir"/>
              </a:rPr>
              <a:t>We are the springboard to the world of work, further study and life and we prepare our students by giving them the confidence, skills and resilience to thrive in their next stage and beyond. ​</a:t>
            </a:r>
          </a:p>
        </p:txBody>
      </p:sp>
      <p:sp>
        <p:nvSpPr>
          <p:cNvPr id="8" name="TextBox 8"/>
          <p:cNvSpPr txBox="1"/>
          <p:nvPr/>
        </p:nvSpPr>
        <p:spPr>
          <a:xfrm>
            <a:off x="1028700" y="1147351"/>
            <a:ext cx="7220149" cy="1000274"/>
          </a:xfrm>
          <a:prstGeom prst="rect">
            <a:avLst/>
          </a:prstGeom>
        </p:spPr>
        <p:txBody>
          <a:bodyPr lIns="0" tIns="0" rIns="0" bIns="0" rtlCol="0" anchor="t">
            <a:spAutoFit/>
          </a:bodyPr>
          <a:lstStyle/>
          <a:p>
            <a:pPr algn="l">
              <a:lnSpc>
                <a:spcPts val="7769"/>
              </a:lnSpc>
              <a:spcBef>
                <a:spcPct val="0"/>
              </a:spcBef>
            </a:pPr>
            <a:r>
              <a:rPr lang="en-US" sz="6950">
                <a:solidFill>
                  <a:srgbClr val="FFFFFF"/>
                </a:solidFill>
                <a:latin typeface="Avenir Next"/>
                <a:ea typeface="Avenir"/>
                <a:cs typeface="Avenir"/>
                <a:sym typeface="Avenir"/>
              </a:rPr>
              <a:t>We Are About...​</a:t>
            </a:r>
            <a:endParaRPr lang="en-US" sz="6950">
              <a:solidFill>
                <a:srgbClr val="FFFFFF"/>
              </a:solidFill>
              <a:latin typeface="Avenir Next"/>
              <a:ea typeface="Avenir"/>
              <a:cs typeface="Avenir"/>
            </a:endParaRPr>
          </a:p>
        </p:txBody>
      </p:sp>
      <p:grpSp>
        <p:nvGrpSpPr>
          <p:cNvPr id="9" name="Group 9"/>
          <p:cNvGrpSpPr/>
          <p:nvPr/>
        </p:nvGrpSpPr>
        <p:grpSpPr>
          <a:xfrm>
            <a:off x="10920977" y="1028700"/>
            <a:ext cx="6462148" cy="4114800"/>
            <a:chOff x="0" y="0"/>
            <a:chExt cx="8616197" cy="5486400"/>
          </a:xfrm>
        </p:grpSpPr>
        <p:pic>
          <p:nvPicPr>
            <p:cNvPr id="10" name="Picture 10"/>
            <p:cNvPicPr>
              <a:picLocks noChangeAspect="1"/>
            </p:cNvPicPr>
            <p:nvPr/>
          </p:nvPicPr>
          <p:blipFill>
            <a:blip r:embed="rId6"/>
            <a:srcRect t="2156" b="2156"/>
            <a:stretch>
              <a:fillRect/>
            </a:stretch>
          </p:blipFill>
          <p:spPr>
            <a:xfrm>
              <a:off x="0" y="0"/>
              <a:ext cx="8616197" cy="548640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and a group of people&#10;&#10;AI-generated content may be incorrect.">
            <a:extLst>
              <a:ext uri="{FF2B5EF4-FFF2-40B4-BE49-F238E27FC236}">
                <a16:creationId xmlns:a16="http://schemas.microsoft.com/office/drawing/2014/main" id="{8B325CCB-601D-817E-43AA-C35EB2A1D0A1}"/>
              </a:ext>
            </a:extLst>
          </p:cNvPr>
          <p:cNvPicPr>
            <a:picLocks noChangeAspect="1"/>
          </p:cNvPicPr>
          <p:nvPr/>
        </p:nvPicPr>
        <p:blipFill>
          <a:blip r:embed="rId2"/>
          <a:stretch>
            <a:fillRect/>
          </a:stretch>
        </p:blipFill>
        <p:spPr>
          <a:xfrm>
            <a:off x="0" y="0"/>
            <a:ext cx="18288000" cy="10287000"/>
          </a:xfrm>
          <a:prstGeom prst="rect">
            <a:avLst/>
          </a:prstGeom>
        </p:spPr>
      </p:pic>
      <p:sp>
        <p:nvSpPr>
          <p:cNvPr id="8" name="TextBox 8"/>
          <p:cNvSpPr txBox="1"/>
          <p:nvPr/>
        </p:nvSpPr>
        <p:spPr>
          <a:xfrm>
            <a:off x="2330874" y="1809246"/>
            <a:ext cx="9439408" cy="1060355"/>
          </a:xfrm>
          <a:prstGeom prst="rect">
            <a:avLst/>
          </a:prstGeom>
        </p:spPr>
        <p:txBody>
          <a:bodyPr wrap="square" lIns="0" tIns="0" rIns="0" bIns="0" rtlCol="0" anchor="t">
            <a:spAutoFit/>
          </a:bodyPr>
          <a:lstStyle/>
          <a:p>
            <a:pPr marL="345440" lvl="1" algn="l">
              <a:lnSpc>
                <a:spcPts val="4160"/>
              </a:lnSpc>
            </a:pPr>
            <a:r>
              <a:rPr lang="en-US" sz="3200" b="1">
                <a:solidFill>
                  <a:srgbClr val="041C46"/>
                </a:solidFill>
                <a:latin typeface="Avenir Next"/>
                <a:ea typeface="Avenir" panose="02000503020000020003"/>
                <a:cs typeface="Avenir" panose="02000503020000020003"/>
                <a:sym typeface="Avenir"/>
              </a:rPr>
              <a:t>Progression rates - </a:t>
            </a:r>
            <a:r>
              <a:rPr lang="en-US" sz="3200">
                <a:solidFill>
                  <a:srgbClr val="041C46"/>
                </a:solidFill>
                <a:latin typeface="Avenir Next"/>
                <a:ea typeface="Avenir" panose="02000503020000020003"/>
                <a:cs typeface="Avenir" panose="02000503020000020003"/>
                <a:sym typeface="Avenir"/>
              </a:rPr>
              <a:t>progression into further learning to support clear pathways for students</a:t>
            </a:r>
            <a:endParaRPr lang="en-US">
              <a:solidFill>
                <a:srgbClr val="041C46"/>
              </a:solidFill>
              <a:latin typeface="Avenir Next"/>
            </a:endParaRPr>
          </a:p>
        </p:txBody>
      </p:sp>
      <p:sp>
        <p:nvSpPr>
          <p:cNvPr id="2" name="TextBox 8">
            <a:extLst>
              <a:ext uri="{FF2B5EF4-FFF2-40B4-BE49-F238E27FC236}">
                <a16:creationId xmlns:a16="http://schemas.microsoft.com/office/drawing/2014/main" id="{A22A76E9-4FF9-BFC7-6B62-F9A7A2B85115}"/>
              </a:ext>
            </a:extLst>
          </p:cNvPr>
          <p:cNvSpPr txBox="1"/>
          <p:nvPr/>
        </p:nvSpPr>
        <p:spPr>
          <a:xfrm>
            <a:off x="2338507" y="3525010"/>
            <a:ext cx="9439408" cy="1063368"/>
          </a:xfrm>
          <a:prstGeom prst="rect">
            <a:avLst/>
          </a:prstGeom>
        </p:spPr>
        <p:txBody>
          <a:bodyPr wrap="square" lIns="0" tIns="0" rIns="0" bIns="0" rtlCol="0" anchor="t">
            <a:spAutoFit/>
          </a:bodyPr>
          <a:lstStyle/>
          <a:p>
            <a:pPr marL="345440" lvl="1" algn="l">
              <a:lnSpc>
                <a:spcPts val="4160"/>
              </a:lnSpc>
            </a:pPr>
            <a:r>
              <a:rPr lang="en-US" sz="3200" b="1">
                <a:solidFill>
                  <a:srgbClr val="041C46"/>
                </a:solidFill>
                <a:latin typeface="Avenir Next"/>
                <a:ea typeface="Avenir" panose="02000503020000020003"/>
                <a:cs typeface="Avenir" panose="02000503020000020003"/>
                <a:sym typeface="Avenir"/>
              </a:rPr>
              <a:t>Employment rates - </a:t>
            </a:r>
            <a:r>
              <a:rPr lang="en-US" sz="3200">
                <a:solidFill>
                  <a:srgbClr val="041C46"/>
                </a:solidFill>
                <a:latin typeface="Avenir Next"/>
                <a:ea typeface="Avenir"/>
                <a:cs typeface="Avenir"/>
                <a:sym typeface="Avenir"/>
              </a:rPr>
              <a:t>how many of our students</a:t>
            </a:r>
            <a:endParaRPr lang="en-US" sz="3200">
              <a:solidFill>
                <a:srgbClr val="041C46"/>
              </a:solidFill>
              <a:latin typeface="Avenir Next"/>
              <a:ea typeface="Avenir"/>
              <a:cs typeface="Avenir"/>
            </a:endParaRPr>
          </a:p>
          <a:p>
            <a:pPr marL="345440" lvl="1" algn="l">
              <a:lnSpc>
                <a:spcPts val="4160"/>
              </a:lnSpc>
            </a:pPr>
            <a:r>
              <a:rPr lang="en-US" sz="3200">
                <a:solidFill>
                  <a:srgbClr val="041C46"/>
                </a:solidFill>
                <a:latin typeface="Avenir Next"/>
                <a:ea typeface="Avenir"/>
                <a:cs typeface="Avenir"/>
                <a:sym typeface="Avenir"/>
              </a:rPr>
              <a:t>are moving into employment</a:t>
            </a:r>
            <a:endParaRPr lang="en-US" sz="3200">
              <a:solidFill>
                <a:srgbClr val="041C46"/>
              </a:solidFill>
              <a:latin typeface="Avenir Next"/>
              <a:ea typeface="Avenir" panose="02000503020000020003"/>
              <a:cs typeface="Avenir" panose="02000503020000020003"/>
            </a:endParaRPr>
          </a:p>
        </p:txBody>
      </p:sp>
      <p:sp>
        <p:nvSpPr>
          <p:cNvPr id="3" name="TextBox 8">
            <a:extLst>
              <a:ext uri="{FF2B5EF4-FFF2-40B4-BE49-F238E27FC236}">
                <a16:creationId xmlns:a16="http://schemas.microsoft.com/office/drawing/2014/main" id="{737EA257-C2FB-541E-E720-DCA00D191077}"/>
              </a:ext>
            </a:extLst>
          </p:cNvPr>
          <p:cNvSpPr txBox="1"/>
          <p:nvPr/>
        </p:nvSpPr>
        <p:spPr>
          <a:xfrm>
            <a:off x="2330874" y="5254362"/>
            <a:ext cx="9891916" cy="1044068"/>
          </a:xfrm>
          <a:prstGeom prst="rect">
            <a:avLst/>
          </a:prstGeom>
        </p:spPr>
        <p:txBody>
          <a:bodyPr wrap="square" lIns="0" tIns="0" rIns="0" bIns="0" rtlCol="0" anchor="t">
            <a:spAutoFit/>
          </a:bodyPr>
          <a:lstStyle/>
          <a:p>
            <a:pPr marL="345440" lvl="1" algn="l">
              <a:lnSpc>
                <a:spcPts val="4160"/>
              </a:lnSpc>
            </a:pPr>
            <a:r>
              <a:rPr lang="en-US" sz="3200" b="1">
                <a:solidFill>
                  <a:srgbClr val="041C46"/>
                </a:solidFill>
                <a:latin typeface="Avenir Next"/>
                <a:ea typeface="Avenir" panose="02000503020000020003"/>
                <a:cs typeface="Avenir" panose="02000503020000020003"/>
                <a:sym typeface="Avenir"/>
              </a:rPr>
              <a:t>Employer feedback - </a:t>
            </a:r>
            <a:r>
              <a:rPr lang="en-US" sz="3200">
                <a:solidFill>
                  <a:srgbClr val="041C46"/>
                </a:solidFill>
                <a:latin typeface="Avenir Next"/>
                <a:ea typeface="Avenir" panose="02000503020000020003"/>
                <a:cs typeface="Avenir" panose="02000503020000020003"/>
                <a:sym typeface="Avenir"/>
              </a:rPr>
              <a:t>survey data from employers of SGS, students and alumni, measured annually</a:t>
            </a:r>
            <a:endParaRPr lang="en-US" sz="3200">
              <a:solidFill>
                <a:srgbClr val="041C46"/>
              </a:solidFill>
              <a:latin typeface="Avenir Next"/>
              <a:ea typeface="Avenir" panose="02000503020000020003"/>
              <a:cs typeface="Avenir" panose="02000503020000020003"/>
            </a:endParaRPr>
          </a:p>
        </p:txBody>
      </p:sp>
      <p:pic>
        <p:nvPicPr>
          <p:cNvPr id="6" name="Picture 5" descr="A white line drawing on a blue background&#10;&#10;Description automatically generated">
            <a:extLst>
              <a:ext uri="{FF2B5EF4-FFF2-40B4-BE49-F238E27FC236}">
                <a16:creationId xmlns:a16="http://schemas.microsoft.com/office/drawing/2014/main" id="{91D4EF29-73A4-AF82-FB39-BA062652B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70" y="1495868"/>
            <a:ext cx="1949637" cy="1949637"/>
          </a:xfrm>
          <a:prstGeom prst="rect">
            <a:avLst/>
          </a:prstGeom>
        </p:spPr>
      </p:pic>
      <p:sp>
        <p:nvSpPr>
          <p:cNvPr id="9" name="TextBox 7">
            <a:extLst>
              <a:ext uri="{FF2B5EF4-FFF2-40B4-BE49-F238E27FC236}">
                <a16:creationId xmlns:a16="http://schemas.microsoft.com/office/drawing/2014/main" id="{05CDDA82-AD48-2DEE-F57A-17D462C7779F}"/>
              </a:ext>
            </a:extLst>
          </p:cNvPr>
          <p:cNvSpPr txBox="1"/>
          <p:nvPr/>
        </p:nvSpPr>
        <p:spPr>
          <a:xfrm>
            <a:off x="388870" y="707355"/>
            <a:ext cx="11488341" cy="757836"/>
          </a:xfrm>
          <a:prstGeom prst="rect">
            <a:avLst/>
          </a:prstGeom>
        </p:spPr>
        <p:txBody>
          <a:bodyPr wrap="square" lIns="0" tIns="0" rIns="0" bIns="0" rtlCol="0" anchor="t">
            <a:spAutoFit/>
          </a:bodyPr>
          <a:lstStyle/>
          <a:p>
            <a:pPr algn="l">
              <a:lnSpc>
                <a:spcPts val="5771"/>
              </a:lnSpc>
            </a:pPr>
            <a:r>
              <a:rPr lang="en-US" sz="5150" b="1">
                <a:solidFill>
                  <a:srgbClr val="041C46"/>
                </a:solidFill>
                <a:latin typeface="Avenir Next"/>
                <a:ea typeface="Avenir Bold"/>
                <a:cs typeface="Avenir Bold"/>
                <a:sym typeface="Avenir Bold"/>
              </a:rPr>
              <a:t>How will we measure our success?</a:t>
            </a:r>
          </a:p>
        </p:txBody>
      </p:sp>
      <p:pic>
        <p:nvPicPr>
          <p:cNvPr id="14" name="Picture 13" descr="A white outline of a graduation cap&#10;&#10;Description automatically generated">
            <a:extLst>
              <a:ext uri="{FF2B5EF4-FFF2-40B4-BE49-F238E27FC236}">
                <a16:creationId xmlns:a16="http://schemas.microsoft.com/office/drawing/2014/main" id="{9B98E3D8-9CE3-637D-C97E-1FD4EF8EE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236" y="5105860"/>
            <a:ext cx="1949638" cy="1949638"/>
          </a:xfrm>
          <a:prstGeom prst="rect">
            <a:avLst/>
          </a:prstGeom>
        </p:spPr>
      </p:pic>
      <p:pic>
        <p:nvPicPr>
          <p:cNvPr id="11" name="Picture 10" descr="A computer desk with a clock and plant&#10;&#10;Description automatically generated">
            <a:extLst>
              <a:ext uri="{FF2B5EF4-FFF2-40B4-BE49-F238E27FC236}">
                <a16:creationId xmlns:a16="http://schemas.microsoft.com/office/drawing/2014/main" id="{00F2D8E8-1BA0-BB00-141A-B318A5EFF9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053" y="3307828"/>
            <a:ext cx="1949637" cy="194963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Words>
  <Application>Microsoft Office PowerPoint</Application>
  <PresentationFormat>Custom</PresentationFormat>
  <Paragraphs>58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Avenir</vt:lpstr>
      <vt:lpstr>Calibri</vt:lpstr>
      <vt:lpstr>Avenir Next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GB_SGS Strategy Slide Deck</dc:title>
  <dc:creator>David Withey</dc:creator>
  <cp:lastModifiedBy>Smith, Emma</cp:lastModifiedBy>
  <cp:revision>6</cp:revision>
  <dcterms:created xsi:type="dcterms:W3CDTF">2006-08-16T00:00:00Z</dcterms:created>
  <dcterms:modified xsi:type="dcterms:W3CDTF">2026-03-27T09:07:08Z</dcterms:modified>
  <dc:identifier>DAHDjBQHtmc</dc:identifier>
</cp:coreProperties>
</file>